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4" r:id="rId2"/>
    <p:sldId id="396" r:id="rId3"/>
    <p:sldId id="441" r:id="rId4"/>
    <p:sldId id="485" r:id="rId5"/>
    <p:sldId id="442" r:id="rId6"/>
    <p:sldId id="443" r:id="rId7"/>
    <p:sldId id="444" r:id="rId8"/>
    <p:sldId id="446" r:id="rId9"/>
    <p:sldId id="447" r:id="rId10"/>
    <p:sldId id="450" r:id="rId11"/>
    <p:sldId id="395" r:id="rId12"/>
    <p:sldId id="398" r:id="rId13"/>
    <p:sldId id="404" r:id="rId14"/>
    <p:sldId id="397" r:id="rId15"/>
    <p:sldId id="387" r:id="rId16"/>
    <p:sldId id="406" r:id="rId17"/>
    <p:sldId id="477" r:id="rId18"/>
    <p:sldId id="408" r:id="rId19"/>
    <p:sldId id="389" r:id="rId20"/>
    <p:sldId id="391" r:id="rId21"/>
    <p:sldId id="393" r:id="rId22"/>
    <p:sldId id="483" r:id="rId23"/>
    <p:sldId id="409" r:id="rId24"/>
    <p:sldId id="481" r:id="rId25"/>
    <p:sldId id="410" r:id="rId26"/>
    <p:sldId id="482" r:id="rId27"/>
    <p:sldId id="484" r:id="rId28"/>
    <p:sldId id="411" r:id="rId29"/>
    <p:sldId id="413" r:id="rId30"/>
    <p:sldId id="414" r:id="rId31"/>
    <p:sldId id="416" r:id="rId32"/>
    <p:sldId id="417" r:id="rId33"/>
    <p:sldId id="419" r:id="rId34"/>
    <p:sldId id="421" r:id="rId35"/>
    <p:sldId id="44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8" r:id="rId63"/>
    <p:sldId id="479" r:id="rId64"/>
    <p:sldId id="480" r:id="rId65"/>
    <p:sldId id="394" r:id="rId66"/>
    <p:sldId id="266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996633"/>
    <a:srgbClr val="CCECFF"/>
    <a:srgbClr val="CC9900"/>
    <a:srgbClr val="FF9900"/>
    <a:srgbClr val="009900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0537C00-FD50-4C69-8CFD-B8A19C5FBF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48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0AC8F8D-67BC-442A-A775-63F7C46F9060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1203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5B2254-2F50-479B-9575-FB033B3AA332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A1F239-8AFA-440C-898D-188192A90FBD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27C5A13-36C9-4E41-8D5A-8854D3543337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8255023-59C9-4637-B11E-A4905C3417B7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6419C7-DB85-441A-AA9C-7991523FCD67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4B59D6B-C51B-4451-A130-10FD6F185DBE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02130E-8CDD-46EE-B96E-55ABDBD7D87B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329E8B-5E5E-471B-8A94-F976C0B88965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66E1B6F-1BAE-41DD-986C-85DB8723B604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2E8721B-A0A7-4462-AE83-8BA54CBE93B9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D863607-91A9-44CA-9902-6C35BFC3B2D8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DA7E9EC-62CF-4B64-83C0-8D55941479DA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63DF71F-8B8B-49BD-8554-C8A395315731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AEEC52A-E98E-4643-986D-8FB3D9557299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289CEB8-0849-4064-9FA0-A222994E377E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A1D8400-D7DF-402C-9623-03A58F3A3990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9933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F55FBEC-8407-48A3-911A-261897215301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0137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634512-C82C-41D4-A796-3892DCCE95C5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230A1F2-C4F0-463A-9357-EBE1512F26C6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57347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A34F1C-F278-4034-963D-A5A417F4C137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59395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A76BB1-D7C0-4741-B44D-6F5D8E0DADFA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7494CF-F50C-4324-BA71-4050D8C94B97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349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932B2C-97A2-47EF-9E3D-711BCC977114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65539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803A480-B7C4-4099-B2B5-4F998891B3E5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1144588" y="687388"/>
            <a:ext cx="4568825" cy="34258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DejaVu Sans"/>
              <a:cs typeface="DejaVu Sans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accent1"/>
            </a:gs>
            <a:gs pos="100000">
              <a:srgbClr val="FF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961681" y="6477000"/>
            <a:ext cx="562826" cy="27531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2160" tIns="56520" rIns="92160" bIns="46080">
            <a:spAutoFit/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CE33170D-3FD1-4FAF-81EC-701FF5DBB1AD}" type="slidenum">
              <a:rPr lang="en-US" sz="1200" smtClean="0">
                <a:latin typeface="Times New Roman" pitchFamily="18" charset="0"/>
                <a:cs typeface="Tahoma" pitchFamily="34" charset="0"/>
              </a:rPr>
              <a:pPr algn="ctr" defTabSz="45720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‹Nº›</a:t>
            </a:fld>
            <a:r>
              <a:rPr lang="en-US" sz="1200" dirty="0" smtClean="0">
                <a:latin typeface="Times New Roman" pitchFamily="18" charset="0"/>
                <a:cs typeface="Tahoma" pitchFamily="34" charset="0"/>
              </a:rPr>
              <a:t>/66</a:t>
            </a:r>
            <a:endParaRPr lang="en-US" sz="1200" dirty="0">
              <a:latin typeface="Times New Roman" pitchFamily="18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38" y="6367463"/>
            <a:ext cx="44767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698500" y="6457950"/>
            <a:ext cx="3279775" cy="273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2160" tIns="56520" rIns="92160" bIns="46080">
            <a:spAutoFit/>
          </a:bodyPr>
          <a:lstStyle/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1200">
                <a:latin typeface="Times New Roman" pitchFamily="18" charset="0"/>
                <a:cs typeface="Tahoma" pitchFamily="34" charset="0"/>
              </a:rPr>
              <a:t>Department of Computer Science and Engineering</a:t>
            </a: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8575" y="6291263"/>
            <a:ext cx="9093200" cy="1587"/>
          </a:xfrm>
          <a:prstGeom prst="line">
            <a:avLst/>
          </a:prstGeom>
          <a:noFill/>
          <a:ln w="25560">
            <a:solidFill>
              <a:srgbClr val="004C4A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4400" y="6348413"/>
            <a:ext cx="55245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0178" name="Rectangle 1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018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-152400"/>
            <a:ext cx="2033588" cy="6342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-152400"/>
            <a:ext cx="5953125" cy="63420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-152400"/>
            <a:ext cx="7788275" cy="1443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6725" y="1524000"/>
            <a:ext cx="3992563" cy="4665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524000"/>
            <a:ext cx="3994150" cy="4665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-152400"/>
            <a:ext cx="7788275" cy="1443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6725" y="1524000"/>
            <a:ext cx="8139113" cy="2255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" y="3932238"/>
            <a:ext cx="8139113" cy="2257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-152400"/>
            <a:ext cx="7788275" cy="1443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6725" y="1524000"/>
            <a:ext cx="3992563" cy="4665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1524000"/>
            <a:ext cx="3994150" cy="2255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1688" y="3932238"/>
            <a:ext cx="3994150" cy="2257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-138113"/>
            <a:ext cx="7788275" cy="14287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6725" y="1668463"/>
            <a:ext cx="3992563" cy="452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11688" y="1668463"/>
            <a:ext cx="3994150" cy="45212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524000"/>
            <a:ext cx="3992563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524000"/>
            <a:ext cx="3994150" cy="466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chemeClr val="accent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3100" y="-152400"/>
            <a:ext cx="7788275" cy="1443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title text format</a:t>
            </a:r>
          </a:p>
        </p:txBody>
      </p:sp>
      <p:sp>
        <p:nvSpPr>
          <p:cNvPr id="1027" name="Rectangle 3"/>
          <p:cNvSpPr>
            <a:spLocks noChangeArrowheads="1"/>
          </p:cNvSpPr>
          <p:nvPr userDrawn="1"/>
        </p:nvSpPr>
        <p:spPr bwMode="auto">
          <a:xfrm>
            <a:off x="7961681" y="6477000"/>
            <a:ext cx="562826" cy="27531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2160" tIns="56520" rIns="92160" bIns="46080">
            <a:spAutoFit/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6BB58763-C376-4CF8-9632-5B51EEB48AE0}" type="slidenum">
              <a:rPr lang="en-US" sz="1200" smtClean="0">
                <a:latin typeface="Times New Roman" pitchFamily="18" charset="0"/>
                <a:cs typeface="Tahoma" pitchFamily="34" charset="0"/>
              </a:rPr>
              <a:pPr algn="ctr" defTabSz="45720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‹Nº›</a:t>
            </a:fld>
            <a:r>
              <a:rPr lang="en-US" sz="1200" dirty="0" smtClean="0">
                <a:latin typeface="Times New Roman" pitchFamily="18" charset="0"/>
                <a:cs typeface="Tahoma" pitchFamily="34" charset="0"/>
              </a:rPr>
              <a:t>/66</a:t>
            </a:r>
            <a:endParaRPr lang="en-US" sz="1200" dirty="0">
              <a:latin typeface="Times New Roman" pitchFamily="18" charset="0"/>
              <a:cs typeface="Tahoma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138" y="6367463"/>
            <a:ext cx="44767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698500" y="6457950"/>
            <a:ext cx="3279775" cy="273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2160" tIns="56520" rIns="92160" bIns="46080">
            <a:spAutoFit/>
          </a:bodyPr>
          <a:lstStyle/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1200">
                <a:latin typeface="Times New Roman" pitchFamily="18" charset="0"/>
                <a:cs typeface="Tahoma" pitchFamily="34" charset="0"/>
              </a:rPr>
              <a:t>Department of Computer Science and Engineering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28575" y="6291263"/>
            <a:ext cx="9093200" cy="1587"/>
          </a:xfrm>
          <a:prstGeom prst="line">
            <a:avLst/>
          </a:prstGeom>
          <a:noFill/>
          <a:ln w="25560">
            <a:solidFill>
              <a:srgbClr val="004C4A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228600" y="1304925"/>
            <a:ext cx="8693150" cy="55563"/>
          </a:xfrm>
          <a:prstGeom prst="rect">
            <a:avLst/>
          </a:prstGeom>
          <a:gradFill rotWithShape="0">
            <a:gsLst>
              <a:gs pos="0">
                <a:srgbClr val="0000CC"/>
              </a:gs>
              <a:gs pos="100000">
                <a:srgbClr val="000094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solidFill>
                <a:schemeClr val="bg1"/>
              </a:solidFill>
              <a:latin typeface="Tahoma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534400" y="6348413"/>
            <a:ext cx="55245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3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524000"/>
            <a:ext cx="8139113" cy="4665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2160" tIns="58320" rIns="92160" bIns="4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dirty="0" smtClean="0"/>
              <a:t>Click to edit the outline text format</a:t>
            </a:r>
          </a:p>
          <a:p>
            <a:pPr lvl="1"/>
            <a:r>
              <a:rPr lang="en-GB" altLang="zh-CN" dirty="0" smtClean="0"/>
              <a:t>Second Outline Level</a:t>
            </a:r>
          </a:p>
          <a:p>
            <a:pPr lvl="2"/>
            <a:r>
              <a:rPr lang="en-GB" altLang="zh-CN" dirty="0" smtClean="0"/>
              <a:t>Third Outline Level</a:t>
            </a:r>
          </a:p>
          <a:p>
            <a:pPr lvl="3"/>
            <a:r>
              <a:rPr lang="en-GB" altLang="zh-CN" dirty="0" smtClean="0"/>
              <a:t>Fourth Outline Level</a:t>
            </a:r>
          </a:p>
          <a:p>
            <a:pPr lvl="4"/>
            <a:r>
              <a:rPr lang="en-GB" altLang="zh-CN" dirty="0" smtClean="0"/>
              <a:t>Seventh Outline Level</a:t>
            </a:r>
          </a:p>
          <a:p>
            <a:pPr lvl="4"/>
            <a:r>
              <a:rPr lang="en-GB" altLang="zh-CN" dirty="0" smtClean="0"/>
              <a:t>Fifth Outline Level</a:t>
            </a:r>
          </a:p>
          <a:p>
            <a:pPr lvl="4"/>
            <a:r>
              <a:rPr lang="en-GB" altLang="zh-CN" dirty="0" smtClean="0"/>
              <a:t>Sixth Outline Level</a:t>
            </a:r>
          </a:p>
          <a:p>
            <a:pPr lvl="4"/>
            <a:r>
              <a:rPr lang="en-GB" altLang="zh-CN" dirty="0" smtClean="0"/>
              <a:t>Eighth Outline Level</a:t>
            </a:r>
          </a:p>
          <a:p>
            <a:pPr lvl="4"/>
            <a:r>
              <a:rPr lang="en-GB" altLang="zh-CN" dirty="0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7" r:id="rId8"/>
    <p:sldLayoutId id="2147483656" r:id="rId9"/>
    <p:sldLayoutId id="2147483655" r:id="rId10"/>
    <p:sldLayoutId id="2147483654" r:id="rId11"/>
    <p:sldLayoutId id="2147483653" r:id="rId12"/>
    <p:sldLayoutId id="2147483652" r:id="rId13"/>
    <p:sldLayoutId id="2147483651" r:id="rId14"/>
    <p:sldLayoutId id="2147483650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12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Font typeface="Arial" charset="0"/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58900" y="4032250"/>
            <a:ext cx="6400800" cy="1752600"/>
          </a:xfrm>
        </p:spPr>
        <p:txBody>
          <a:bodyPr/>
          <a:lstStyle/>
          <a:p>
            <a:r>
              <a:rPr lang="en-US" altLang="ko-KR" dirty="0" err="1">
                <a:ea typeface="굴림"/>
                <a:cs typeface="굴림"/>
              </a:rPr>
              <a:t>Tamal</a:t>
            </a:r>
            <a:r>
              <a:rPr lang="en-US" altLang="ko-KR" dirty="0">
                <a:ea typeface="굴림"/>
                <a:cs typeface="굴림"/>
              </a:rPr>
              <a:t> K. </a:t>
            </a:r>
            <a:r>
              <a:rPr lang="en-US" altLang="ko-KR" dirty="0" err="1">
                <a:ea typeface="굴림"/>
                <a:cs typeface="굴림"/>
              </a:rPr>
              <a:t>Dey</a:t>
            </a:r>
            <a:r>
              <a:rPr lang="en-US" altLang="ko-KR" dirty="0">
                <a:ea typeface="굴림"/>
                <a:cs typeface="굴림"/>
              </a:rPr>
              <a:t> </a:t>
            </a:r>
          </a:p>
          <a:p>
            <a:r>
              <a:rPr lang="en-US" altLang="ko-KR">
                <a:ea typeface="굴림"/>
                <a:cs typeface="굴림"/>
              </a:rPr>
              <a:t>The Ohio State University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30200" y="1657350"/>
            <a:ext cx="8464550" cy="1493838"/>
          </a:xfrm>
        </p:spPr>
        <p:txBody>
          <a:bodyPr/>
          <a:lstStyle/>
          <a:p>
            <a:r>
              <a:rPr lang="en-US" altLang="ko-KR" sz="4000" dirty="0" smtClean="0">
                <a:ea typeface="굴림"/>
                <a:cs typeface="굴림"/>
              </a:rPr>
              <a:t>Delaunay Mesh Generation</a:t>
            </a:r>
            <a:endParaRPr lang="en-US" altLang="ko-KR" sz="4000" dirty="0"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08900" cy="985838"/>
          </a:xfrm>
        </p:spPr>
        <p:txBody>
          <a:bodyPr/>
          <a:lstStyle/>
          <a:p>
            <a:pPr eaLnBrk="1" hangingPunct="1"/>
            <a:r>
              <a:rPr lang="en-US" dirty="0" smtClean="0"/>
              <a:t>Local Feature Size (Smooth)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800" dirty="0"/>
              <a:t>[</a:t>
            </a:r>
            <a:r>
              <a:rPr lang="en-US" sz="2800" dirty="0" smtClean="0"/>
              <a:t>ABE98]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5800" y="1668463"/>
            <a:ext cx="41148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800" dirty="0" smtClean="0"/>
              <a:t>Local feature size is calculated using the medial axis of a smooth shape.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800" dirty="0" smtClean="0"/>
              <a:t>f(x) is the distance from a point to the medial axis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800" dirty="0" smtClean="0">
                <a:cs typeface="Tahoma" pitchFamily="34" charset="0"/>
              </a:rPr>
              <a:t>S is an </a:t>
            </a:r>
            <a:r>
              <a:rPr lang="el-GR" sz="2800" b="1" dirty="0" smtClean="0">
                <a:cs typeface="Tahoma" pitchFamily="34" charset="0"/>
              </a:rPr>
              <a:t>ε</a:t>
            </a:r>
            <a:r>
              <a:rPr lang="en-US" sz="2800" b="1" dirty="0" smtClean="0">
                <a:cs typeface="Tahoma" pitchFamily="34" charset="0"/>
              </a:rPr>
              <a:t>-sample</a:t>
            </a:r>
            <a:r>
              <a:rPr lang="en-US" sz="2800" dirty="0" smtClean="0">
                <a:cs typeface="Tahoma" pitchFamily="34" charset="0"/>
              </a:rPr>
              <a:t> of D if any point x of D has a sample within distance </a:t>
            </a:r>
            <a:r>
              <a:rPr lang="el-GR" sz="2800" dirty="0" smtClean="0">
                <a:cs typeface="Tahoma" pitchFamily="34" charset="0"/>
              </a:rPr>
              <a:t>ε</a:t>
            </a:r>
            <a:r>
              <a:rPr lang="en-US" sz="2800" dirty="0" smtClean="0">
                <a:cs typeface="Tahoma" pitchFamily="34" charset="0"/>
              </a:rPr>
              <a:t>f(x).</a:t>
            </a:r>
          </a:p>
        </p:txBody>
      </p:sp>
      <p:pic>
        <p:nvPicPr>
          <p:cNvPr id="26629" name="Picture 5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3592513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Homeomorphism and Isotopy</a:t>
            </a:r>
            <a:endParaRPr lang="en-US" sz="320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00200"/>
            <a:ext cx="5629275" cy="4589463"/>
          </a:xfrm>
        </p:spPr>
        <p:txBody>
          <a:bodyPr/>
          <a:lstStyle/>
          <a:p>
            <a:pPr eaLnBrk="1" hangingPunct="1">
              <a:buClr>
                <a:srgbClr val="996600"/>
              </a:buClr>
            </a:pPr>
            <a:r>
              <a:rPr lang="en-US" dirty="0" err="1" smtClean="0">
                <a:solidFill>
                  <a:srgbClr val="996600"/>
                </a:solidFill>
              </a:rPr>
              <a:t>Homeomorphsim</a:t>
            </a:r>
            <a:r>
              <a:rPr lang="en-US" dirty="0" smtClean="0"/>
              <a:t>: A function f between two topological spaces:</a:t>
            </a:r>
          </a:p>
          <a:p>
            <a:pPr lvl="1" eaLnBrk="1" hangingPunct="1"/>
            <a:r>
              <a:rPr lang="en-US" dirty="0" smtClean="0"/>
              <a:t>f is a </a:t>
            </a:r>
            <a:r>
              <a:rPr lang="en-US" dirty="0" err="1" smtClean="0">
                <a:solidFill>
                  <a:srgbClr val="FF0000"/>
                </a:solidFill>
              </a:rPr>
              <a:t>bijection</a:t>
            </a:r>
            <a:endParaRPr 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 smtClean="0"/>
              <a:t>f and f</a:t>
            </a:r>
            <a:r>
              <a:rPr lang="en-US" baseline="30000" dirty="0" smtClean="0"/>
              <a:t>-1</a:t>
            </a:r>
            <a:r>
              <a:rPr lang="en-US" dirty="0" smtClean="0"/>
              <a:t> are both </a:t>
            </a:r>
            <a:r>
              <a:rPr lang="en-US" dirty="0" smtClean="0">
                <a:solidFill>
                  <a:srgbClr val="FF0000"/>
                </a:solidFill>
              </a:rPr>
              <a:t>continuous</a:t>
            </a:r>
          </a:p>
          <a:p>
            <a:pPr eaLnBrk="1" hangingPunct="1">
              <a:buClr>
                <a:srgbClr val="996600"/>
              </a:buClr>
            </a:pPr>
            <a:r>
              <a:rPr lang="en-US" dirty="0" err="1" smtClean="0">
                <a:solidFill>
                  <a:srgbClr val="996600"/>
                </a:solidFill>
              </a:rPr>
              <a:t>Isotopy</a:t>
            </a:r>
            <a:r>
              <a:rPr lang="en-US" dirty="0" smtClean="0"/>
              <a:t>: A continuous deformation </a:t>
            </a:r>
            <a:r>
              <a:rPr lang="en-US" dirty="0" smtClean="0">
                <a:solidFill>
                  <a:srgbClr val="FF0000"/>
                </a:solidFill>
              </a:rPr>
              <a:t>maintaining homeomorphism</a:t>
            </a:r>
          </a:p>
        </p:txBody>
      </p:sp>
      <p:grpSp>
        <p:nvGrpSpPr>
          <p:cNvPr id="27651" name="Group 20"/>
          <p:cNvGrpSpPr>
            <a:grpSpLocks/>
          </p:cNvGrpSpPr>
          <p:nvPr/>
        </p:nvGrpSpPr>
        <p:grpSpPr bwMode="auto">
          <a:xfrm>
            <a:off x="5791200" y="1752600"/>
            <a:ext cx="2590800" cy="1371600"/>
            <a:chOff x="2640" y="2832"/>
            <a:chExt cx="2016" cy="1020"/>
          </a:xfrm>
        </p:grpSpPr>
        <p:sp>
          <p:nvSpPr>
            <p:cNvPr id="27657" name="AutoShape 13"/>
            <p:cNvSpPr>
              <a:spLocks noChangeArrowheads="1"/>
            </p:cNvSpPr>
            <p:nvPr/>
          </p:nvSpPr>
          <p:spPr bwMode="auto">
            <a:xfrm>
              <a:off x="2640" y="2832"/>
              <a:ext cx="2016" cy="1020"/>
            </a:xfrm>
            <a:prstGeom prst="roundRect">
              <a:avLst>
                <a:gd name="adj" fmla="val 16667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="1">
                <a:latin typeface="Garamond" pitchFamily="18" charset="0"/>
              </a:endParaRPr>
            </a:p>
          </p:txBody>
        </p:sp>
        <p:pic>
          <p:nvPicPr>
            <p:cNvPr id="27658" name="Picture 14" descr="circl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08" y="2914"/>
              <a:ext cx="861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9" name="Picture 17" descr="TrefoilKnot-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4" y="2928"/>
              <a:ext cx="861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0" name="Rectangle 18"/>
            <p:cNvSpPr>
              <a:spLocks noChangeArrowheads="1"/>
            </p:cNvSpPr>
            <p:nvPr/>
          </p:nvSpPr>
          <p:spPr bwMode="auto">
            <a:xfrm>
              <a:off x="3531" y="3177"/>
              <a:ext cx="23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ym typeface="Symbol" pitchFamily="18" charset="2"/>
                </a:rPr>
                <a:t></a:t>
              </a:r>
            </a:p>
          </p:txBody>
        </p:sp>
      </p:grpSp>
      <p:grpSp>
        <p:nvGrpSpPr>
          <p:cNvPr id="27652" name="Group 12"/>
          <p:cNvGrpSpPr>
            <a:grpSpLocks/>
          </p:cNvGrpSpPr>
          <p:nvPr/>
        </p:nvGrpSpPr>
        <p:grpSpPr bwMode="auto">
          <a:xfrm>
            <a:off x="5791200" y="4114800"/>
            <a:ext cx="2667000" cy="1447800"/>
            <a:chOff x="1920" y="1632"/>
            <a:chExt cx="2016" cy="1020"/>
          </a:xfrm>
        </p:grpSpPr>
        <p:sp>
          <p:nvSpPr>
            <p:cNvPr id="27653" name="AutoShape 8"/>
            <p:cNvSpPr>
              <a:spLocks noChangeArrowheads="1"/>
            </p:cNvSpPr>
            <p:nvPr/>
          </p:nvSpPr>
          <p:spPr bwMode="auto">
            <a:xfrm>
              <a:off x="1920" y="1632"/>
              <a:ext cx="2016" cy="1020"/>
            </a:xfrm>
            <a:prstGeom prst="roundRect">
              <a:avLst>
                <a:gd name="adj" fmla="val 16667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="1">
                <a:latin typeface="Garamond" pitchFamily="18" charset="0"/>
              </a:endParaRPr>
            </a:p>
          </p:txBody>
        </p:sp>
        <p:pic>
          <p:nvPicPr>
            <p:cNvPr id="27654" name="Picture 9" descr="circl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8" y="1714"/>
              <a:ext cx="861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0" descr="TrefoilKnot-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04" y="1728"/>
              <a:ext cx="861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6" name="Rectangle 6"/>
            <p:cNvSpPr>
              <a:spLocks noChangeArrowheads="1"/>
            </p:cNvSpPr>
            <p:nvPr/>
          </p:nvSpPr>
          <p:spPr bwMode="auto">
            <a:xfrm>
              <a:off x="2819" y="1968"/>
              <a:ext cx="23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ym typeface="Symbol" pitchFamily="18" charset="2"/>
                </a:rPr>
                <a:t></a:t>
              </a:r>
              <a:endParaRPr lang="en-US" sz="2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03" name="Picture 19" descr="tbp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329723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04" name="Picture 20" descr="tb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13" y="1828800"/>
            <a:ext cx="329723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8" name="Picture 16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752600"/>
            <a:ext cx="3619500" cy="4343400"/>
          </a:xfrm>
          <a:prstGeom prst="rect">
            <a:avLst/>
          </a:prstGeom>
          <a:noFill/>
        </p:spPr>
      </p:pic>
      <p:sp>
        <p:nvSpPr>
          <p:cNvPr id="286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smtClean="0">
                <a:ea typeface="굴림"/>
                <a:cs typeface="굴림"/>
              </a:rPr>
              <a:t>Topological Ball Property (TBP)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668463"/>
            <a:ext cx="4038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S has the TBP for a domain D if each k-face in </a:t>
            </a:r>
            <a:r>
              <a:rPr lang="en-US" altLang="ko-KR" sz="2800" dirty="0" err="1" smtClean="0">
                <a:ea typeface="굴림"/>
                <a:cs typeface="굴림"/>
              </a:rPr>
              <a:t>Vor</a:t>
            </a:r>
            <a:r>
              <a:rPr lang="en-US" altLang="ko-KR" sz="2800" dirty="0" smtClean="0">
                <a:ea typeface="굴림"/>
                <a:cs typeface="굴림"/>
              </a:rPr>
              <a:t> S either does not intersect D or intersects in a topological (k-1)-ball.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altLang="ko-KR" sz="2800" dirty="0" err="1" smtClean="0">
                <a:ea typeface="굴림"/>
                <a:cs typeface="굴림"/>
              </a:rPr>
              <a:t>Thm</a:t>
            </a:r>
            <a:r>
              <a:rPr lang="en-US" altLang="ko-KR" sz="2800" dirty="0" smtClean="0">
                <a:ea typeface="굴림"/>
                <a:cs typeface="굴림"/>
              </a:rPr>
              <a:t> by Edelsbrunner-Shah97 says that if S has the TBP then Del S|</a:t>
            </a:r>
            <a:r>
              <a:rPr lang="en-US" altLang="ko-KR" sz="2800" baseline="-25000" dirty="0" smtClean="0">
                <a:ea typeface="굴림"/>
                <a:cs typeface="굴림"/>
              </a:rPr>
              <a:t>D</a:t>
            </a:r>
            <a:r>
              <a:rPr lang="en-US" altLang="ko-KR" sz="2800" dirty="0" smtClean="0">
                <a:ea typeface="굴림"/>
                <a:cs typeface="굴림"/>
              </a:rPr>
              <a:t> is </a:t>
            </a:r>
            <a:r>
              <a:rPr lang="en-US" altLang="ko-KR" sz="2800" dirty="0" err="1" smtClean="0">
                <a:ea typeface="굴림"/>
                <a:cs typeface="굴림"/>
              </a:rPr>
              <a:t>homeomorphic</a:t>
            </a:r>
            <a:r>
              <a:rPr lang="en-US" altLang="ko-KR" sz="2800" dirty="0" smtClean="0">
                <a:ea typeface="굴림"/>
                <a:cs typeface="굴림"/>
              </a:rPr>
              <a:t> to D.</a:t>
            </a:r>
          </a:p>
        </p:txBody>
      </p:sp>
      <p:pic>
        <p:nvPicPr>
          <p:cNvPr id="28686" name="Picture 14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752600"/>
            <a:ext cx="3619500" cy="4343400"/>
          </a:xfrm>
          <a:prstGeom prst="rect">
            <a:avLst/>
          </a:prstGeom>
          <a:noFill/>
        </p:spPr>
      </p:pic>
      <p:pic>
        <p:nvPicPr>
          <p:cNvPr id="28685" name="Picture 13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752600"/>
            <a:ext cx="3619500" cy="4343400"/>
          </a:xfrm>
          <a:prstGeom prst="rect">
            <a:avLst/>
          </a:prstGeom>
          <a:noFill/>
        </p:spPr>
      </p:pic>
      <p:pic>
        <p:nvPicPr>
          <p:cNvPr id="28684" name="Picture 12" descr="t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752600"/>
            <a:ext cx="3619500" cy="4343400"/>
          </a:xfrm>
          <a:prstGeom prst="rect">
            <a:avLst/>
          </a:prstGeom>
          <a:noFill/>
        </p:spPr>
      </p:pic>
      <p:pic>
        <p:nvPicPr>
          <p:cNvPr id="28687" name="Picture 15" descr="te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752600"/>
            <a:ext cx="3619500" cy="4343400"/>
          </a:xfrm>
          <a:prstGeom prst="rect">
            <a:avLst/>
          </a:prstGeom>
          <a:noFill/>
        </p:spPr>
      </p:pic>
      <p:sp>
        <p:nvSpPr>
          <p:cNvPr id="118811" name="Oval 27"/>
          <p:cNvSpPr>
            <a:spLocks noChangeArrowheads="1"/>
          </p:cNvSpPr>
          <p:nvPr/>
        </p:nvSpPr>
        <p:spPr bwMode="auto">
          <a:xfrm>
            <a:off x="3286125" y="4333875"/>
            <a:ext cx="171450" cy="171450"/>
          </a:xfrm>
          <a:prstGeom prst="ellipse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7" rIns="92075" bIns="46037" anchor="ctr"/>
          <a:lstStyle/>
          <a:p>
            <a:pPr algn="ctr"/>
            <a:endParaRPr lang="en-US" altLang="ko-KR">
              <a:ea typeface="굴림"/>
              <a:cs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uiExpand="1" build="p"/>
      <p:bldP spid="118811" grpId="0" animBg="1"/>
      <p:bldP spid="1188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Sampling Theorem </a:t>
            </a:r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76104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ko-KR" sz="2400" dirty="0">
                <a:solidFill>
                  <a:schemeClr val="tx2"/>
                </a:solidFill>
                <a:latin typeface="Times New Roman" pitchFamily="18" charset="0"/>
                <a:ea typeface="굴림" charset="-127"/>
              </a:rPr>
              <a:t>Theorem (</a:t>
            </a:r>
            <a:r>
              <a:rPr lang="en-US" altLang="ko-KR" sz="2400" dirty="0" err="1">
                <a:solidFill>
                  <a:schemeClr val="tx2"/>
                </a:solidFill>
                <a:latin typeface="Times New Roman" pitchFamily="18" charset="0"/>
                <a:ea typeface="굴림" charset="-127"/>
              </a:rPr>
              <a:t>Boissonat-Oudot</a:t>
            </a:r>
            <a:r>
              <a:rPr lang="en-US" altLang="ko-KR" sz="2400" dirty="0">
                <a:solidFill>
                  <a:schemeClr val="tx2"/>
                </a:solidFill>
                <a:latin typeface="Times New Roman" pitchFamily="18" charset="0"/>
                <a:ea typeface="굴림" charset="-127"/>
              </a:rPr>
              <a:t> 2005):</a:t>
            </a:r>
            <a:r>
              <a:rPr lang="en-US" altLang="ko-KR" sz="2400" dirty="0">
                <a:solidFill>
                  <a:srgbClr val="FFFFFF"/>
                </a:solidFill>
                <a:latin typeface="Times New Roman" pitchFamily="18" charset="0"/>
                <a:ea typeface="굴림" charset="-127"/>
              </a:rPr>
              <a:t> 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If  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S </a:t>
            </a:r>
            <a:r>
              <a:rPr lang="en-US" altLang="ko-KR" sz="2400" dirty="0">
                <a:latin typeface="Times New Roman" pitchFamily="18" charset="0"/>
                <a:ea typeface="굴림" charset="-127"/>
                <a:sym typeface="Symbol" pitchFamily="18" charset="2"/>
              </a:rPr>
              <a:t>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is a discrete sample of a smooth surface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so that each x where a </a:t>
            </a:r>
            <a:r>
              <a:rPr lang="en-US" altLang="ko-KR" sz="2400" dirty="0" err="1">
                <a:latin typeface="Times New Roman" pitchFamily="18" charset="0"/>
                <a:ea typeface="굴림" charset="-127"/>
              </a:rPr>
              <a:t>Voronoi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edge intersects 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lies within </a:t>
            </a:r>
            <a:r>
              <a:rPr lang="en-US" altLang="ko-KR" sz="2400" dirty="0" err="1">
                <a:latin typeface="Symbol" pitchFamily="18" charset="2"/>
                <a:ea typeface="굴림" charset="-127"/>
              </a:rPr>
              <a:t>e</a:t>
            </a:r>
            <a:r>
              <a:rPr lang="en-US" altLang="ko-KR" sz="2400" dirty="0" err="1">
                <a:latin typeface="Times New Roman" pitchFamily="18" charset="0"/>
                <a:ea typeface="굴림" charset="-127"/>
              </a:rPr>
              <a:t>f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(x) distance from a sample, then 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for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e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&lt;0.09, the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restricted Delaunay triangulation Del 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S|</a:t>
            </a:r>
            <a:r>
              <a:rPr lang="en-US" altLang="ko-KR" sz="2400" baseline="-250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has the following properties:</a:t>
            </a:r>
          </a:p>
          <a:p>
            <a:pPr marL="514350" indent="-514350" eaLnBrk="0" hangingPunct="0">
              <a:spcBef>
                <a:spcPct val="50000"/>
              </a:spcBef>
              <a:buFontTx/>
              <a:buAutoNum type="romanLcParenBoth"/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It is </a:t>
            </a:r>
            <a:r>
              <a:rPr lang="en-US" altLang="ko-KR" sz="2400" dirty="0" err="1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homeomorphic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to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 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(even </a:t>
            </a:r>
            <a:r>
              <a:rPr lang="en-US" altLang="ko-KR" sz="2400" dirty="0">
                <a:solidFill>
                  <a:srgbClr val="00B050"/>
                </a:solidFill>
                <a:latin typeface="Times New Roman" pitchFamily="18" charset="0"/>
                <a:ea typeface="굴림" charset="-127"/>
              </a:rPr>
              <a:t>isotopic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).</a:t>
            </a:r>
          </a:p>
          <a:p>
            <a:pPr marL="514350" indent="-514350" eaLnBrk="0" hangingPunct="0">
              <a:spcBef>
                <a:spcPct val="50000"/>
              </a:spcBef>
              <a:buFontTx/>
              <a:buAutoNum type="romanLcParenBoth"/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Each triangle has </a:t>
            </a:r>
            <a:r>
              <a:rPr lang="en-US" altLang="ko-KR" sz="2400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normal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aligning within </a:t>
            </a:r>
            <a:r>
              <a:rPr lang="en-US" altLang="ko-KR" sz="2400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O(</a:t>
            </a:r>
            <a:r>
              <a:rPr lang="en-US" altLang="ko-KR" sz="2400" dirty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e</a:t>
            </a:r>
            <a:r>
              <a:rPr lang="en-US" altLang="ko-KR" sz="2400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)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angle to the surface </a:t>
            </a:r>
            <a:r>
              <a:rPr lang="en-US" altLang="ko-KR" sz="2400" dirty="0" err="1">
                <a:latin typeface="Times New Roman" pitchFamily="18" charset="0"/>
                <a:ea typeface="굴림" charset="-127"/>
              </a:rPr>
              <a:t>normals</a:t>
            </a:r>
            <a:endParaRPr lang="en-US" altLang="ko-KR" sz="2400" dirty="0">
              <a:latin typeface="Times New Roman" pitchFamily="18" charset="0"/>
              <a:ea typeface="굴림" charset="-127"/>
            </a:endParaRPr>
          </a:p>
          <a:p>
            <a:pPr marL="514350" indent="-514350" eaLnBrk="0" hangingPunct="0">
              <a:spcBef>
                <a:spcPct val="50000"/>
              </a:spcBef>
              <a:buClr>
                <a:schemeClr val="tx1"/>
              </a:buClr>
              <a:buFontTx/>
              <a:buAutoNum type="romanLcParenBoth"/>
              <a:defRPr/>
            </a:pPr>
            <a:r>
              <a:rPr lang="en-US" altLang="ko-KR" sz="2400" dirty="0" err="1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Hausdorff</a:t>
            </a:r>
            <a:r>
              <a:rPr lang="en-US" altLang="ko-KR" sz="2400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 distance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between 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and Del 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S|</a:t>
            </a:r>
            <a:r>
              <a:rPr lang="en-US" altLang="ko-KR" sz="2400" baseline="-250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is </a:t>
            </a:r>
            <a:r>
              <a:rPr lang="en-US" altLang="ko-KR" sz="2400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O(</a:t>
            </a:r>
            <a:r>
              <a:rPr lang="en-US" altLang="ko-KR" sz="2400" dirty="0" smtClean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e</a:t>
            </a:r>
            <a:r>
              <a:rPr lang="en-US" altLang="ko-KR" sz="2400" baseline="30000" dirty="0" smtClean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2</a:t>
            </a:r>
            <a:r>
              <a:rPr lang="en-US" altLang="ko-KR" sz="2400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)</a:t>
            </a:r>
            <a:r>
              <a:rPr lang="en-US" altLang="ko-KR" sz="2400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of the local feature size.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3400" y="1600200"/>
            <a:ext cx="7086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Theorem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:(</a:t>
            </a:r>
            <a:r>
              <a:rPr lang="en-US" altLang="ko-KR" dirty="0" err="1" smtClean="0">
                <a:latin typeface="Times New Roman" pitchFamily="18" charset="0"/>
                <a:ea typeface="굴림"/>
                <a:cs typeface="굴림"/>
              </a:rPr>
              <a:t>Amenta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-Bern 98, Cheng-</a:t>
            </a:r>
            <a:r>
              <a:rPr lang="en-US" altLang="ko-KR" dirty="0" err="1" smtClean="0">
                <a:latin typeface="Times New Roman" pitchFamily="18" charset="0"/>
                <a:ea typeface="굴림"/>
                <a:cs typeface="굴림"/>
              </a:rPr>
              <a:t>Dey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-</a:t>
            </a:r>
            <a:r>
              <a:rPr lang="en-US" altLang="ko-KR" dirty="0" err="1" smtClean="0">
                <a:latin typeface="Times New Roman" pitchFamily="18" charset="0"/>
                <a:ea typeface="굴림"/>
                <a:cs typeface="굴림"/>
              </a:rPr>
              <a:t>Edelsbrunner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-Sullivan 01)</a:t>
            </a:r>
            <a:endParaRPr lang="en-US" altLang="ko-KR" sz="2400" dirty="0">
              <a:latin typeface="Times New Roman" pitchFamily="18" charset="0"/>
              <a:ea typeface="굴림"/>
              <a:cs typeface="굴림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If  </a:t>
            </a: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S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  <a:sym typeface="Symbol" pitchFamily="18" charset="2"/>
              </a:rPr>
              <a:t>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 </a:t>
            </a:r>
            <a:r>
              <a:rPr lang="en-US" altLang="ko-KR" sz="2400" dirty="0">
                <a:latin typeface="Symbol" pitchFamily="18" charset="2"/>
                <a:ea typeface="굴림"/>
                <a:cs typeface="굴림"/>
              </a:rPr>
              <a:t>M</a:t>
            </a: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is a discrete </a:t>
            </a:r>
            <a:r>
              <a:rPr lang="en-US" altLang="ko-KR" sz="2400" dirty="0">
                <a:latin typeface="Symbol" pitchFamily="18" charset="2"/>
                <a:ea typeface="굴림"/>
                <a:cs typeface="굴림"/>
              </a:rPr>
              <a:t>e</a:t>
            </a:r>
            <a:r>
              <a:rPr lang="en-US" altLang="ko-KR" sz="1600" dirty="0">
                <a:latin typeface="Symbol" pitchFamily="18" charset="2"/>
                <a:ea typeface="굴림"/>
                <a:cs typeface="굴림"/>
              </a:rPr>
              <a:t>-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sample of a smooth surface</a:t>
            </a:r>
            <a:r>
              <a:rPr lang="en-US" altLang="ko-KR" sz="2400" dirty="0">
                <a:latin typeface="Symbol" pitchFamily="18" charset="2"/>
                <a:ea typeface="굴림"/>
                <a:cs typeface="굴림"/>
              </a:rPr>
              <a:t> </a:t>
            </a:r>
            <a:r>
              <a:rPr lang="en-US" altLang="ko-KR" sz="2400" dirty="0" smtClean="0">
                <a:latin typeface="Symbol" pitchFamily="18" charset="2"/>
                <a:ea typeface="굴림"/>
                <a:cs typeface="굴림"/>
              </a:rPr>
              <a:t>M,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then </a:t>
            </a: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for </a:t>
            </a:r>
            <a:r>
              <a:rPr lang="en-US" altLang="ko-KR" sz="2400" dirty="0" smtClean="0">
                <a:latin typeface="Symbol" pitchFamily="18" charset="2"/>
                <a:ea typeface="굴림"/>
                <a:cs typeface="굴림"/>
              </a:rPr>
              <a:t>e</a:t>
            </a: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&lt; 0.09 the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restricted Delaunay triangulation Del </a:t>
            </a:r>
            <a:r>
              <a:rPr lang="en-US" altLang="ko-KR" sz="2400" dirty="0" smtClean="0">
                <a:latin typeface="Times New Roman" pitchFamily="18" charset="0"/>
                <a:ea typeface="굴림"/>
                <a:cs typeface="굴림"/>
              </a:rPr>
              <a:t>S|</a:t>
            </a:r>
            <a:r>
              <a:rPr lang="en-US" altLang="ko-KR" sz="2400" baseline="-25000" dirty="0" smtClean="0">
                <a:latin typeface="Symbol" pitchFamily="18" charset="2"/>
                <a:ea typeface="굴림"/>
                <a:cs typeface="굴림"/>
              </a:rPr>
              <a:t>M</a:t>
            </a:r>
            <a:r>
              <a:rPr lang="en-US" altLang="ko-KR" sz="2400" dirty="0" smtClean="0">
                <a:latin typeface="Symbol" pitchFamily="18" charset="2"/>
                <a:ea typeface="굴림"/>
                <a:cs typeface="굴림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has</a:t>
            </a:r>
            <a:r>
              <a:rPr lang="en-US" altLang="ko-KR" sz="2400" dirty="0">
                <a:latin typeface="Symbol" pitchFamily="18" charset="2"/>
                <a:ea typeface="굴림"/>
                <a:cs typeface="굴림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/>
                <a:cs typeface="굴림"/>
              </a:rPr>
              <a:t>the following properties: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90600" y="0"/>
            <a:ext cx="77724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defRPr/>
            </a:pPr>
            <a:r>
              <a:rPr lang="en-US" altLang="ko-KR" sz="4400" kern="0" dirty="0">
                <a:solidFill>
                  <a:schemeClr val="tx2"/>
                </a:solidFill>
                <a:latin typeface="+mj-lt"/>
                <a:ea typeface="굴림" charset="-127"/>
                <a:cs typeface="+mj-cs"/>
              </a:rPr>
              <a:t>Sampling Theorem </a:t>
            </a:r>
            <a:r>
              <a:rPr lang="en-US" altLang="ko-KR" sz="4400" kern="0" dirty="0" smtClean="0">
                <a:solidFill>
                  <a:schemeClr val="tx2"/>
                </a:solidFill>
                <a:latin typeface="+mj-lt"/>
                <a:ea typeface="굴림" charset="-127"/>
                <a:cs typeface="+mj-cs"/>
              </a:rPr>
              <a:t>Modified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76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0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/>
                <a:cs typeface="굴림"/>
              </a:rPr>
              <a:t>Basic Delaunay Refinement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39113" cy="4665663"/>
          </a:xfrm>
        </p:spPr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altLang="ko-KR" sz="2800" dirty="0" smtClean="0">
              <a:ea typeface="굴림" charset="-127"/>
            </a:endParaRPr>
          </a:p>
          <a:p>
            <a:pPr marL="457200" indent="-457200" eaLnBrk="1" hangingPunct="1">
              <a:buFontTx/>
              <a:buNone/>
              <a:defRPr/>
            </a:pPr>
            <a:endParaRPr lang="en-US" altLang="ko-KR" sz="2800" dirty="0" smtClean="0">
              <a:ea typeface="굴림" charset="-127"/>
            </a:endParaRPr>
          </a:p>
          <a:p>
            <a:pPr marL="914400" lvl="1" indent="-339725" eaLnBrk="1" hangingPunct="1">
              <a:buFontTx/>
              <a:buAutoNum type="arabicPeriod"/>
              <a:defRPr/>
            </a:pPr>
            <a:r>
              <a:rPr lang="en-US" altLang="ko-KR" sz="2400" dirty="0" smtClean="0">
                <a:ea typeface="굴림" charset="-127"/>
              </a:rPr>
              <a:t>Initialize a set of points S </a:t>
            </a:r>
            <a:r>
              <a:rPr lang="en-US" altLang="ko-KR" sz="2400" dirty="0" smtClean="0">
                <a:ea typeface="굴림" charset="-127"/>
                <a:sym typeface="Symbol" pitchFamily="18" charset="2"/>
              </a:rPr>
              <a:t></a:t>
            </a:r>
            <a:r>
              <a:rPr lang="en-US" altLang="ko-KR" sz="2400" dirty="0" smtClean="0">
                <a:ea typeface="굴림" charset="-127"/>
              </a:rPr>
              <a:t>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, compute Del S.</a:t>
            </a:r>
          </a:p>
          <a:p>
            <a:pPr marL="914400" lvl="1" indent="-339725" eaLnBrk="1" hangingPunct="1">
              <a:buFontTx/>
              <a:buAutoNum type="arabicPeriod"/>
              <a:defRPr/>
            </a:pPr>
            <a:endParaRPr lang="en-US" altLang="ko-KR" sz="2400" dirty="0" smtClean="0">
              <a:ea typeface="굴림" charset="-127"/>
            </a:endParaRPr>
          </a:p>
          <a:p>
            <a:pPr marL="914400" lvl="1" indent="-339725" eaLnBrk="1" hangingPunct="1">
              <a:buClr>
                <a:schemeClr val="accent5">
                  <a:lumMod val="25000"/>
                </a:schemeClr>
              </a:buClr>
              <a:buFontTx/>
              <a:buAutoNum type="arabicPeriod"/>
              <a:defRPr/>
            </a:pPr>
            <a:r>
              <a:rPr lang="en-US" altLang="ko-KR" sz="2400" dirty="0" smtClean="0">
                <a:ea typeface="굴림" charset="-127"/>
              </a:rPr>
              <a:t>If some </a:t>
            </a:r>
            <a:r>
              <a:rPr lang="en-US" altLang="ko-KR" sz="2400" b="1" dirty="0" smtClean="0">
                <a:ea typeface="굴림" charset="-127"/>
              </a:rPr>
              <a:t>condition</a:t>
            </a:r>
            <a:r>
              <a:rPr lang="en-US" altLang="ko-KR" sz="2400" dirty="0" smtClean="0">
                <a:ea typeface="굴림" charset="-127"/>
              </a:rPr>
              <a:t> is not satisfied, insert a point c from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 into S and repeat step 2.</a:t>
            </a:r>
          </a:p>
          <a:p>
            <a:pPr marL="914400" lvl="1" indent="-339725" eaLnBrk="1" hangingPunct="1">
              <a:buFontTx/>
              <a:buAutoNum type="arabicPeriod" startAt="2"/>
              <a:defRPr/>
            </a:pPr>
            <a:endParaRPr lang="en-US" altLang="ko-KR" sz="2400" dirty="0" smtClean="0">
              <a:ea typeface="굴림" charset="-127"/>
            </a:endParaRPr>
          </a:p>
          <a:p>
            <a:pPr marL="1031875" lvl="1" indent="-457200" eaLnBrk="1" hangingPunct="1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/>
            </a:pPr>
            <a:r>
              <a:rPr lang="en-US" altLang="ko-KR" sz="2400" dirty="0" smtClean="0">
                <a:ea typeface="굴림" charset="-127"/>
              </a:rPr>
              <a:t>Return Del S|</a:t>
            </a:r>
            <a:r>
              <a:rPr lang="en-US" altLang="ko-KR" sz="2400" baseline="-250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.</a:t>
            </a:r>
            <a:endParaRPr lang="en-US" altLang="ko-KR" dirty="0" smtClean="0">
              <a:ea typeface="굴림" charset="-127"/>
            </a:endParaRPr>
          </a:p>
          <a:p>
            <a:pPr marL="914400" lvl="1" indent="-339725" eaLnBrk="1" hangingPunct="1">
              <a:buFont typeface="Arial" charset="0"/>
              <a:buNone/>
              <a:defRPr/>
            </a:pPr>
            <a:endParaRPr lang="en-US" altLang="ko-KR" sz="2400" dirty="0" smtClean="0">
              <a:ea typeface="굴림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-152400"/>
            <a:ext cx="7788275" cy="1443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ko-KR" sz="4400" kern="0" dirty="0">
                <a:solidFill>
                  <a:schemeClr val="tx2"/>
                </a:solidFill>
                <a:latin typeface="+mj-lt"/>
                <a:ea typeface="굴림" charset="-127"/>
                <a:cs typeface="+mj-cs"/>
              </a:rPr>
              <a:t>Surface Delaunay Refinement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429000"/>
            <a:ext cx="707822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2" indent="-338328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120000"/>
              <a:buFont typeface="+mj-lt"/>
              <a:buAutoNum type="arabicPeriod" startAt="2"/>
              <a:defRPr/>
            </a:pPr>
            <a:r>
              <a:rPr lang="en-US" sz="2400" dirty="0"/>
              <a:t>If some </a:t>
            </a:r>
            <a:r>
              <a:rPr lang="en-US" sz="2400" dirty="0" err="1"/>
              <a:t>Voronoi</a:t>
            </a:r>
            <a:r>
              <a:rPr lang="en-US" sz="2400" dirty="0"/>
              <a:t> edge intersects </a:t>
            </a:r>
            <a:r>
              <a:rPr lang="en-US" sz="2400" dirty="0">
                <a:latin typeface="Symbol" pitchFamily="18" charset="2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at x with </a:t>
            </a:r>
          </a:p>
          <a:p>
            <a:pPr lvl="2" indent="-338328"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120000"/>
              <a:defRPr/>
            </a:pPr>
            <a:r>
              <a:rPr lang="en-US" sz="2400" dirty="0"/>
              <a:t>    </a:t>
            </a:r>
            <a:r>
              <a:rPr lang="en-US" sz="2400" dirty="0" smtClean="0"/>
              <a:t>d(</a:t>
            </a:r>
            <a:r>
              <a:rPr lang="en-US" sz="2400" dirty="0" err="1" smtClean="0"/>
              <a:t>x,S</a:t>
            </a:r>
            <a:r>
              <a:rPr lang="en-US" sz="2400" dirty="0" smtClean="0"/>
              <a:t>)&gt; </a:t>
            </a:r>
            <a:r>
              <a:rPr lang="en-US" sz="2400" dirty="0" err="1">
                <a:latin typeface="Symbol" pitchFamily="18" charset="2"/>
              </a:rPr>
              <a:t>e</a:t>
            </a:r>
            <a:r>
              <a:rPr lang="en-US" sz="2400" dirty="0" err="1"/>
              <a:t>f</a:t>
            </a:r>
            <a:r>
              <a:rPr lang="en-US" sz="2400" dirty="0"/>
              <a:t>(x) insert x in </a:t>
            </a:r>
            <a:r>
              <a:rPr lang="en-US" sz="2400" dirty="0" smtClean="0"/>
              <a:t>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Difficulty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81075" y="1447800"/>
            <a:ext cx="5191125" cy="4724400"/>
          </a:xfrm>
        </p:spPr>
        <p:txBody>
          <a:bodyPr/>
          <a:lstStyle/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How to compute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f(x)</a:t>
            </a:r>
            <a:r>
              <a:rPr lang="en-US" altLang="ko-KR" sz="2800" dirty="0" smtClean="0">
                <a:ea typeface="굴림"/>
                <a:cs typeface="굴림"/>
              </a:rPr>
              <a:t>?</a:t>
            </a:r>
          </a:p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Special surfaces such as skin surfaces allow easy computation of f(x) [CDES01]</a:t>
            </a:r>
          </a:p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Can be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approximated</a:t>
            </a:r>
            <a:r>
              <a:rPr lang="en-US" altLang="ko-KR" sz="2800" dirty="0" smtClean="0">
                <a:ea typeface="굴림"/>
                <a:cs typeface="굴림"/>
              </a:rPr>
              <a:t> by computing approximate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medial axis</a:t>
            </a:r>
            <a:r>
              <a:rPr lang="en-US" altLang="ko-KR" sz="2800" dirty="0" smtClean="0">
                <a:ea typeface="굴림"/>
                <a:cs typeface="굴림"/>
              </a:rPr>
              <a:t>, needs a dense sample.</a:t>
            </a:r>
          </a:p>
          <a:p>
            <a:pPr>
              <a:buFontTx/>
              <a:buNone/>
            </a:pPr>
            <a:endParaRPr lang="en-US" altLang="ko-KR" sz="2800" dirty="0" smtClean="0">
              <a:ea typeface="굴림"/>
              <a:cs typeface="굴림"/>
            </a:endParaRPr>
          </a:p>
        </p:txBody>
      </p:sp>
      <p:pic>
        <p:nvPicPr>
          <p:cNvPr id="32773" name="Picture 5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0638" y="1447800"/>
            <a:ext cx="2011362" cy="36623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A Solution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81075" y="1447800"/>
            <a:ext cx="5191125" cy="4724400"/>
          </a:xfrm>
        </p:spPr>
        <p:txBody>
          <a:bodyPr/>
          <a:lstStyle/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Replace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d(</a:t>
            </a:r>
            <a:r>
              <a:rPr lang="en-US" altLang="ko-KR" sz="2800" dirty="0" err="1" smtClean="0">
                <a:solidFill>
                  <a:srgbClr val="FF0000"/>
                </a:solidFill>
                <a:ea typeface="굴림"/>
                <a:cs typeface="굴림"/>
              </a:rPr>
              <a:t>x,S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)&lt; </a:t>
            </a:r>
            <a:r>
              <a:rPr lang="en-US" altLang="ko-KR" sz="2800" dirty="0" err="1" smtClean="0">
                <a:solidFill>
                  <a:srgbClr val="FF0000"/>
                </a:solidFill>
                <a:latin typeface="Symbol" pitchFamily="18" charset="2"/>
                <a:ea typeface="굴림"/>
                <a:cs typeface="굴림"/>
              </a:rPr>
              <a:t>e</a:t>
            </a:r>
            <a:r>
              <a:rPr lang="en-US" altLang="ko-KR" sz="2800" dirty="0" err="1" smtClean="0">
                <a:solidFill>
                  <a:srgbClr val="FF0000"/>
                </a:solidFill>
                <a:ea typeface="굴림"/>
                <a:cs typeface="굴림"/>
              </a:rPr>
              <a:t>f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(x) </a:t>
            </a:r>
            <a:r>
              <a:rPr lang="en-US" altLang="ko-KR" sz="2800" dirty="0" smtClean="0">
                <a:ea typeface="굴림"/>
                <a:cs typeface="굴림"/>
              </a:rPr>
              <a:t>with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d(</a:t>
            </a:r>
            <a:r>
              <a:rPr lang="en-US" altLang="ko-KR" sz="2800" dirty="0" err="1" smtClean="0">
                <a:solidFill>
                  <a:srgbClr val="FF0000"/>
                </a:solidFill>
                <a:ea typeface="굴림"/>
                <a:cs typeface="굴림"/>
              </a:rPr>
              <a:t>x,S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)&lt;</a:t>
            </a:r>
            <a:r>
              <a:rPr lang="en-US" altLang="ko-KR" sz="2800" dirty="0" smtClean="0">
                <a:solidFill>
                  <a:srgbClr val="FF0000"/>
                </a:solidFill>
                <a:latin typeface="Symbol" pitchFamily="18" charset="2"/>
                <a:ea typeface="굴림"/>
                <a:cs typeface="굴림"/>
              </a:rPr>
              <a:t>l</a:t>
            </a:r>
            <a:r>
              <a:rPr lang="en-US" altLang="ko-KR" sz="2800" dirty="0" smtClean="0">
                <a:latin typeface="Symbol" pitchFamily="18" charset="2"/>
                <a:ea typeface="굴림"/>
                <a:cs typeface="굴림"/>
              </a:rPr>
              <a:t>, </a:t>
            </a:r>
            <a:r>
              <a:rPr lang="en-US" altLang="ko-KR" sz="2800" dirty="0" smtClean="0">
                <a:ea typeface="굴림"/>
                <a:cs typeface="굴림"/>
              </a:rPr>
              <a:t>an user parameter</a:t>
            </a:r>
          </a:p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But, this does not guarantee any topology</a:t>
            </a:r>
          </a:p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Require that triangles around vertices form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topological disks</a:t>
            </a:r>
            <a:r>
              <a:rPr lang="en-US" altLang="ko-KR" sz="2800" dirty="0" smtClean="0">
                <a:ea typeface="굴림"/>
                <a:cs typeface="굴림"/>
              </a:rPr>
              <a:t> </a:t>
            </a:r>
            <a:r>
              <a:rPr lang="en-US" altLang="ko-KR" sz="2000" dirty="0" smtClean="0">
                <a:ea typeface="굴림"/>
                <a:cs typeface="굴림"/>
              </a:rPr>
              <a:t>[Cheng-</a:t>
            </a:r>
            <a:r>
              <a:rPr lang="en-US" altLang="ko-KR" sz="2000" dirty="0" err="1" smtClean="0">
                <a:ea typeface="굴림"/>
                <a:cs typeface="굴림"/>
              </a:rPr>
              <a:t>Dey</a:t>
            </a:r>
            <a:r>
              <a:rPr lang="en-US" altLang="ko-KR" sz="2000" dirty="0" smtClean="0">
                <a:ea typeface="굴림"/>
                <a:cs typeface="굴림"/>
              </a:rPr>
              <a:t>-Ramos 04]</a:t>
            </a:r>
            <a:endParaRPr lang="en-US" altLang="ko-KR" sz="2800" dirty="0" smtClean="0">
              <a:ea typeface="굴림"/>
              <a:cs typeface="굴림"/>
            </a:endParaRPr>
          </a:p>
          <a:p>
            <a:pPr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Guarantees that output is a </a:t>
            </a:r>
            <a:r>
              <a:rPr lang="en-US" altLang="ko-KR" sz="2800" dirty="0" smtClean="0">
                <a:solidFill>
                  <a:srgbClr val="FF0000"/>
                </a:solidFill>
                <a:ea typeface="굴림"/>
                <a:cs typeface="굴림"/>
              </a:rPr>
              <a:t>manifold</a:t>
            </a:r>
          </a:p>
          <a:p>
            <a:pPr>
              <a:buFontTx/>
              <a:buNone/>
            </a:pPr>
            <a:endParaRPr lang="en-US" altLang="ko-KR" sz="2800" dirty="0" smtClean="0">
              <a:ea typeface="굴림"/>
              <a:cs typeface="굴림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172200" y="2362200"/>
            <a:ext cx="2709863" cy="2709863"/>
          </a:xfrm>
          <a:prstGeom prst="roundRect">
            <a:avLst>
              <a:gd name="adj" fmla="val 16667"/>
            </a:avLst>
          </a:prstGeom>
          <a:solidFill>
            <a:srgbClr val="B0E4F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3799" name="Picture 7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667000"/>
            <a:ext cx="1860550" cy="20383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88275" cy="1443038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/>
                <a:cs typeface="굴림"/>
              </a:rPr>
              <a:t>A Solution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39113" cy="4665663"/>
          </a:xfrm>
        </p:spPr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altLang="ko-KR" sz="2800" dirty="0" smtClean="0">
              <a:ea typeface="굴림" charset="-127"/>
            </a:endParaRPr>
          </a:p>
          <a:p>
            <a:pPr marL="457200" indent="-457200" eaLnBrk="1" hangingPunct="1">
              <a:buFontTx/>
              <a:buNone/>
              <a:defRPr/>
            </a:pPr>
            <a:endParaRPr lang="en-US" altLang="ko-KR" sz="2800" dirty="0" smtClean="0">
              <a:ea typeface="굴림" charset="-127"/>
            </a:endParaRPr>
          </a:p>
          <a:p>
            <a:pPr marL="914400" lvl="1" indent="-339725" eaLnBrk="1" hangingPunct="1">
              <a:buFontTx/>
              <a:buAutoNum type="arabicPeriod"/>
              <a:defRPr/>
            </a:pPr>
            <a:r>
              <a:rPr lang="en-US" altLang="ko-KR" sz="2400" dirty="0" smtClean="0">
                <a:ea typeface="굴림" charset="-127"/>
              </a:rPr>
              <a:t>Initialize a set of points S </a:t>
            </a:r>
            <a:r>
              <a:rPr lang="en-US" altLang="ko-KR" sz="2400" dirty="0" smtClean="0">
                <a:ea typeface="굴림" charset="-127"/>
                <a:sym typeface="Symbol" pitchFamily="18" charset="2"/>
              </a:rPr>
              <a:t></a:t>
            </a:r>
            <a:r>
              <a:rPr lang="en-US" altLang="ko-KR" sz="2400" dirty="0" smtClean="0">
                <a:ea typeface="굴림" charset="-127"/>
              </a:rPr>
              <a:t>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, compute Del S.</a:t>
            </a:r>
          </a:p>
          <a:p>
            <a:pPr marL="914400" lvl="1" indent="-339725" eaLnBrk="1" hangingPunct="1">
              <a:buFontTx/>
              <a:buAutoNum type="arabicPeriod"/>
              <a:defRPr/>
            </a:pPr>
            <a:endParaRPr lang="en-US" altLang="ko-KR" sz="2400" dirty="0" smtClean="0">
              <a:ea typeface="굴림" charset="-127"/>
            </a:endParaRPr>
          </a:p>
          <a:p>
            <a:pPr marL="914400" lvl="1" indent="-339725" eaLnBrk="1" hangingPunct="1">
              <a:buClr>
                <a:schemeClr val="accent5">
                  <a:lumMod val="25000"/>
                </a:schemeClr>
              </a:buClr>
              <a:buFontTx/>
              <a:buAutoNum type="arabicPeriod"/>
              <a:defRPr/>
            </a:pPr>
            <a:r>
              <a:rPr lang="en-US" altLang="ko-KR" sz="2400" dirty="0" smtClean="0">
                <a:ea typeface="굴림" charset="-127"/>
              </a:rPr>
              <a:t>If some </a:t>
            </a:r>
            <a:r>
              <a:rPr lang="en-US" altLang="ko-KR" sz="2400" dirty="0" err="1" smtClean="0">
                <a:ea typeface="굴림" charset="-127"/>
              </a:rPr>
              <a:t>Voronoi</a:t>
            </a:r>
            <a:r>
              <a:rPr lang="en-US" altLang="ko-KR" sz="2400" dirty="0" smtClean="0">
                <a:ea typeface="굴림" charset="-127"/>
              </a:rPr>
              <a:t> edge intersects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 at x with </a:t>
            </a:r>
            <a:r>
              <a:rPr lang="en-US" altLang="ko-KR" sz="2400" dirty="0" smtClean="0">
                <a:solidFill>
                  <a:srgbClr val="FF0000"/>
                </a:solidFill>
                <a:ea typeface="굴림" charset="-127"/>
              </a:rPr>
              <a:t>d(</a:t>
            </a:r>
            <a:r>
              <a:rPr lang="en-US" altLang="ko-KR" sz="2400" dirty="0" err="1" smtClean="0">
                <a:solidFill>
                  <a:srgbClr val="FF0000"/>
                </a:solidFill>
                <a:ea typeface="굴림" charset="-127"/>
              </a:rPr>
              <a:t>x,S</a:t>
            </a:r>
            <a:r>
              <a:rPr lang="en-US" altLang="ko-KR" sz="2400" dirty="0" smtClean="0">
                <a:solidFill>
                  <a:srgbClr val="FF0000"/>
                </a:solidFill>
                <a:ea typeface="굴림" charset="-127"/>
              </a:rPr>
              <a:t>)&gt;</a:t>
            </a:r>
            <a:r>
              <a:rPr lang="en-US" altLang="ko-KR" sz="2400" dirty="0" err="1" smtClean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e</a:t>
            </a:r>
            <a:r>
              <a:rPr lang="en-US" altLang="ko-KR" sz="2400" dirty="0" err="1" smtClean="0">
                <a:solidFill>
                  <a:srgbClr val="FF0000"/>
                </a:solidFill>
                <a:ea typeface="굴림" charset="-127"/>
              </a:rPr>
              <a:t>f</a:t>
            </a:r>
            <a:r>
              <a:rPr lang="en-US" altLang="ko-KR" sz="2400" dirty="0" smtClean="0">
                <a:solidFill>
                  <a:srgbClr val="FF0000"/>
                </a:solidFill>
                <a:ea typeface="굴림" charset="-127"/>
              </a:rPr>
              <a:t>(x) </a:t>
            </a:r>
            <a:r>
              <a:rPr lang="en-US" altLang="ko-KR" sz="2400" dirty="0" smtClean="0">
                <a:ea typeface="굴림" charset="-127"/>
              </a:rPr>
              <a:t>insert x in S, and repeat step 2.</a:t>
            </a:r>
          </a:p>
          <a:p>
            <a:pPr marL="1031875" lvl="1" indent="-457200" eaLnBrk="1" hangingPunct="1">
              <a:buClr>
                <a:schemeClr val="accent5">
                  <a:lumMod val="25000"/>
                </a:schemeClr>
              </a:buClr>
              <a:buFont typeface="+mj-lt"/>
              <a:buAutoNum type="arabicPeriod" startAt="2"/>
              <a:defRPr/>
            </a:pPr>
            <a:r>
              <a:rPr lang="en-US" altLang="ko-KR" sz="2400" dirty="0" smtClean="0">
                <a:ea typeface="굴림" charset="-127"/>
              </a:rPr>
              <a:t>(b)If restricted triangles around a vertex p do not form a </a:t>
            </a:r>
            <a:r>
              <a:rPr lang="en-US" altLang="ko-KR" sz="2400" dirty="0" smtClean="0">
                <a:solidFill>
                  <a:srgbClr val="FF0000"/>
                </a:solidFill>
                <a:ea typeface="굴림" charset="-127"/>
              </a:rPr>
              <a:t>topological disk, </a:t>
            </a:r>
            <a:r>
              <a:rPr lang="en-US" altLang="ko-KR" sz="2400" dirty="0" smtClean="0">
                <a:ea typeface="굴림" charset="-127"/>
              </a:rPr>
              <a:t>insert furthest x where a dual </a:t>
            </a:r>
            <a:r>
              <a:rPr lang="en-US" altLang="ko-KR" sz="2400" dirty="0" err="1" smtClean="0">
                <a:ea typeface="굴림" charset="-127"/>
              </a:rPr>
              <a:t>Voronoi</a:t>
            </a:r>
            <a:r>
              <a:rPr lang="en-US" altLang="ko-KR" sz="2400" dirty="0" smtClean="0">
                <a:ea typeface="굴림" charset="-127"/>
              </a:rPr>
              <a:t> edge of a triangle around p intersects </a:t>
            </a:r>
            <a:r>
              <a:rPr lang="en-US" altLang="ko-KR" sz="24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sz="2400" dirty="0" smtClean="0">
                <a:ea typeface="굴림" charset="-127"/>
              </a:rPr>
              <a:t>.</a:t>
            </a:r>
          </a:p>
          <a:p>
            <a:pPr marL="1031875" lvl="1" indent="-457200" eaLnBrk="1" hangingPunct="1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/>
            </a:pPr>
            <a:r>
              <a:rPr lang="en-US" altLang="ko-KR" sz="2400" dirty="0" smtClean="0">
                <a:ea typeface="굴림" charset="-127"/>
              </a:rPr>
              <a:t>Return Del S|</a:t>
            </a:r>
            <a:r>
              <a:rPr lang="en-US" altLang="ko-KR" sz="2400" baseline="-25000" dirty="0" smtClean="0">
                <a:ea typeface="굴림" charset="-127"/>
              </a:rPr>
              <a:t>M.</a:t>
            </a:r>
            <a:endParaRPr lang="en-US" altLang="ko-KR" baseline="-25000" dirty="0" smtClean="0">
              <a:ea typeface="굴림" charset="-127"/>
            </a:endParaRPr>
          </a:p>
          <a:p>
            <a:pPr marL="914400" lvl="1" indent="-339725" eaLnBrk="1" hangingPunct="1">
              <a:buFont typeface="Arial" charset="0"/>
              <a:buNone/>
              <a:defRPr/>
            </a:pPr>
            <a:endParaRPr lang="en-US" altLang="ko-KR" sz="2400" dirty="0" smtClean="0">
              <a:ea typeface="굴림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29000"/>
            <a:ext cx="75398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2" indent="-338328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120000"/>
              <a:buFont typeface="+mj-lt"/>
              <a:buAutoNum type="arabicPeriod" startAt="2"/>
              <a:defRPr/>
            </a:pPr>
            <a:r>
              <a:rPr lang="en-US" sz="2400" dirty="0"/>
              <a:t>(a) If some </a:t>
            </a:r>
            <a:r>
              <a:rPr lang="en-US" sz="2400" dirty="0" err="1"/>
              <a:t>Voronoi</a:t>
            </a:r>
            <a:r>
              <a:rPr lang="en-US" sz="2400" dirty="0"/>
              <a:t> edge intersects </a:t>
            </a:r>
            <a:r>
              <a:rPr lang="en-US" sz="2400" dirty="0">
                <a:latin typeface="Symbol" pitchFamily="18" charset="2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at x with </a:t>
            </a:r>
          </a:p>
          <a:p>
            <a:pPr lvl="2" indent="-338328"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120000"/>
              <a:defRPr/>
            </a:pPr>
            <a:r>
              <a:rPr lang="en-US" sz="2400" dirty="0"/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d(</a:t>
            </a:r>
            <a:r>
              <a:rPr lang="en-US" sz="2400" dirty="0" err="1" smtClean="0">
                <a:solidFill>
                  <a:srgbClr val="FF0000"/>
                </a:solidFill>
              </a:rPr>
              <a:t>x,S</a:t>
            </a:r>
            <a:r>
              <a:rPr lang="en-US" sz="2400" dirty="0" smtClean="0">
                <a:solidFill>
                  <a:srgbClr val="FF0000"/>
                </a:solidFill>
              </a:rPr>
              <a:t>)&gt; </a:t>
            </a:r>
            <a:r>
              <a:rPr lang="en-US" sz="2400" dirty="0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insert x in </a:t>
            </a:r>
            <a:r>
              <a:rPr lang="en-US" sz="2400" dirty="0" smtClean="0"/>
              <a:t>S, </a:t>
            </a:r>
            <a:r>
              <a:rPr lang="en-US" sz="2400" dirty="0"/>
              <a:t>and repeat step 2(a).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5638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+mj-lt"/>
              </a:rPr>
              <a:t>Algorithm </a:t>
            </a:r>
            <a:r>
              <a:rPr lang="en-US" sz="2800" dirty="0" err="1" smtClean="0">
                <a:latin typeface="+mj-lt"/>
              </a:rPr>
              <a:t>DelSurf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dirty="0" err="1">
                <a:latin typeface="Symbol" pitchFamily="18" charset="2"/>
              </a:rPr>
              <a:t>M</a:t>
            </a:r>
            <a:r>
              <a:rPr lang="en-US" sz="2800" dirty="0" err="1" smtClean="0">
                <a:latin typeface="+mj-lt"/>
              </a:rPr>
              <a:t>,</a:t>
            </a:r>
            <a:r>
              <a:rPr lang="en-US" sz="2800" dirty="0" err="1" smtClean="0">
                <a:latin typeface="Symbol" pitchFamily="18" charset="2"/>
              </a:rPr>
              <a:t>l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05400" y="4572000"/>
            <a:ext cx="2971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X=center of largest </a:t>
            </a:r>
            <a:r>
              <a:rPr lang="en-US" dirty="0">
                <a:solidFill>
                  <a:srgbClr val="FF0000"/>
                </a:solidFill>
              </a:rPr>
              <a:t>Surface Delaunay ball</a:t>
            </a:r>
          </a:p>
        </p:txBody>
      </p:sp>
      <p:pic>
        <p:nvPicPr>
          <p:cNvPr id="34826" name="Picture 10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4114800"/>
            <a:ext cx="1444625" cy="1511300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343400" y="4724400"/>
            <a:ext cx="152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152400"/>
            <a:ext cx="7772400" cy="1143000"/>
          </a:xfrm>
        </p:spPr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A MeshingTheorem</a:t>
            </a:r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787400" y="1685925"/>
            <a:ext cx="7610475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ko-KR" sz="2400" dirty="0">
                <a:solidFill>
                  <a:schemeClr val="tx2"/>
                </a:solidFill>
                <a:latin typeface="Times New Roman" pitchFamily="18" charset="0"/>
                <a:ea typeface="굴림" charset="-127"/>
              </a:rPr>
              <a:t>Theorem:</a:t>
            </a:r>
            <a:r>
              <a:rPr lang="en-US" altLang="ko-KR" sz="2400" dirty="0">
                <a:solidFill>
                  <a:srgbClr val="FFFFFF"/>
                </a:solidFill>
                <a:latin typeface="Times New Roman" pitchFamily="18" charset="0"/>
                <a:ea typeface="굴림" charset="-127"/>
              </a:rPr>
              <a:t> 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The algorithm </a:t>
            </a:r>
            <a:r>
              <a:rPr lang="en-US" altLang="ko-KR" sz="2400" dirty="0" err="1">
                <a:latin typeface="Times New Roman" pitchFamily="18" charset="0"/>
                <a:ea typeface="굴림" charset="-127"/>
              </a:rPr>
              <a:t>DelSurf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 produces output mesh with the following guarantees:</a:t>
            </a:r>
          </a:p>
          <a:p>
            <a:pPr marL="514350" indent="-514350" eaLnBrk="0" hangingPunct="0">
              <a:spcBef>
                <a:spcPct val="50000"/>
              </a:spcBef>
              <a:buFontTx/>
              <a:buAutoNum type="romanLcParenBoth"/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The output mesh is always a </a:t>
            </a:r>
            <a:r>
              <a:rPr lang="en-US" altLang="ko-KR" sz="2400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2-manifold </a:t>
            </a:r>
          </a:p>
          <a:p>
            <a:pPr marL="514350" indent="-514350" eaLnBrk="0" hangingPunct="0">
              <a:spcBef>
                <a:spcPct val="50000"/>
              </a:spcBef>
              <a:buClr>
                <a:schemeClr val="tx1"/>
              </a:buClr>
              <a:buFontTx/>
              <a:buAutoNum type="romanLcParenBoth"/>
              <a:defRPr/>
            </a:pPr>
            <a:r>
              <a:rPr lang="en-US" altLang="ko-KR" sz="2400" dirty="0">
                <a:latin typeface="Times New Roman" pitchFamily="18" charset="0"/>
                <a:ea typeface="굴림" charset="-127"/>
              </a:rPr>
              <a:t>If 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 l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is sufficiently small, the output mesh</a:t>
            </a:r>
            <a:r>
              <a:rPr lang="en-US" altLang="ko-KR" sz="2400" dirty="0">
                <a:latin typeface="Symbol" pitchFamily="18" charset="2"/>
                <a:ea typeface="굴림" charset="-127"/>
              </a:rPr>
              <a:t> </a:t>
            </a:r>
            <a:r>
              <a:rPr lang="en-US" altLang="ko-KR" sz="2400" dirty="0">
                <a:latin typeface="Times New Roman" pitchFamily="18" charset="0"/>
                <a:ea typeface="굴림" charset="-127"/>
              </a:rPr>
              <a:t>satisfies topological and geometric guarantees:</a:t>
            </a:r>
          </a:p>
          <a:p>
            <a:pPr marL="1885950" lvl="3" indent="-514350" eaLnBrk="0" hangingPunct="0">
              <a:spcBef>
                <a:spcPct val="50000"/>
              </a:spcBef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dirty="0">
                <a:latin typeface="Times New Roman" pitchFamily="18" charset="0"/>
                <a:ea typeface="굴림" charset="-127"/>
              </a:rPr>
              <a:t>It is related to </a:t>
            </a:r>
            <a:r>
              <a:rPr lang="en-US" altLang="ko-KR" dirty="0">
                <a:latin typeface="Symbol" pitchFamily="18" charset="2"/>
                <a:ea typeface="굴림" charset="-127"/>
              </a:rPr>
              <a:t>M</a:t>
            </a:r>
            <a:r>
              <a:rPr lang="en-US" altLang="ko-KR" dirty="0" smtClean="0">
                <a:latin typeface="Symbol" pitchFamily="18" charset="2"/>
                <a:ea typeface="굴림" charset="-127"/>
              </a:rPr>
              <a:t> </a:t>
            </a:r>
            <a:r>
              <a:rPr lang="en-US" altLang="ko-KR" dirty="0">
                <a:latin typeface="Times New Roman" pitchFamily="18" charset="0"/>
                <a:ea typeface="굴림" charset="-127"/>
                <a:cs typeface="Times New Roman" pitchFamily="18" charset="0"/>
              </a:rPr>
              <a:t>with an </a:t>
            </a:r>
            <a:r>
              <a:rPr lang="en-US" altLang="ko-KR" dirty="0" err="1">
                <a:solidFill>
                  <a:srgbClr val="FF0000"/>
                </a:solidFill>
                <a:latin typeface="Times New Roman" pitchFamily="18" charset="0"/>
                <a:ea typeface="굴림" charset="-127"/>
                <a:cs typeface="Times New Roman" pitchFamily="18" charset="0"/>
              </a:rPr>
              <a:t>isotopy</a:t>
            </a:r>
            <a:r>
              <a:rPr lang="en-US" altLang="ko-KR" dirty="0">
                <a:latin typeface="Symbol" pitchFamily="18" charset="2"/>
                <a:ea typeface="굴림" charset="-127"/>
              </a:rPr>
              <a:t>.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 </a:t>
            </a:r>
          </a:p>
          <a:p>
            <a:pPr marL="1885950" lvl="3" indent="-514350" eaLnBrk="0" hangingPunct="0">
              <a:spcBef>
                <a:spcPct val="50000"/>
              </a:spcBef>
              <a:buClr>
                <a:schemeClr val="tx1"/>
              </a:buClr>
              <a:buFontTx/>
              <a:buAutoNum type="arabicPeriod"/>
              <a:defRPr/>
            </a:pPr>
            <a:r>
              <a:rPr lang="en-US" altLang="ko-KR" dirty="0">
                <a:latin typeface="Times New Roman" pitchFamily="18" charset="0"/>
                <a:ea typeface="굴림" charset="-127"/>
              </a:rPr>
              <a:t>Each triangle has </a:t>
            </a: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normal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 aligning within </a:t>
            </a: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O(</a:t>
            </a:r>
            <a:r>
              <a:rPr lang="en-US" altLang="ko-KR" dirty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l</a:t>
            </a: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)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 angle to the surface </a:t>
            </a:r>
            <a:r>
              <a:rPr lang="en-US" altLang="ko-KR" dirty="0" err="1">
                <a:latin typeface="Times New Roman" pitchFamily="18" charset="0"/>
                <a:ea typeface="굴림" charset="-127"/>
              </a:rPr>
              <a:t>normals</a:t>
            </a:r>
            <a:endParaRPr lang="en-US" altLang="ko-KR" dirty="0">
              <a:latin typeface="Times New Roman" pitchFamily="18" charset="0"/>
              <a:ea typeface="굴림" charset="-127"/>
            </a:endParaRPr>
          </a:p>
          <a:p>
            <a:pPr marL="1885950" lvl="3" indent="-514350" eaLnBrk="0" hangingPunct="0">
              <a:spcBef>
                <a:spcPct val="50000"/>
              </a:spcBef>
              <a:buClr>
                <a:schemeClr val="tx1"/>
              </a:buClr>
              <a:buFontTx/>
              <a:buAutoNum type="arabicPeriod"/>
              <a:defRPr/>
            </a:pPr>
            <a:r>
              <a:rPr lang="en-US" altLang="ko-KR" dirty="0" err="1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Hausdorff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 distance between </a:t>
            </a:r>
            <a:r>
              <a:rPr lang="en-US" altLang="ko-KR" dirty="0">
                <a:latin typeface="Symbol" pitchFamily="18" charset="2"/>
                <a:ea typeface="굴림" charset="-127"/>
              </a:rPr>
              <a:t>S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 and Del </a:t>
            </a:r>
            <a:r>
              <a:rPr lang="en-US" altLang="ko-KR" dirty="0" smtClean="0">
                <a:latin typeface="Times New Roman" pitchFamily="18" charset="0"/>
                <a:ea typeface="굴림" charset="-127"/>
              </a:rPr>
              <a:t>S|</a:t>
            </a:r>
            <a:r>
              <a:rPr lang="en-US" altLang="ko-KR" baseline="-25000" dirty="0" smtClean="0">
                <a:latin typeface="Symbol" pitchFamily="18" charset="2"/>
                <a:ea typeface="굴림" charset="-127"/>
              </a:rPr>
              <a:t>M</a:t>
            </a:r>
            <a:r>
              <a:rPr lang="en-US" altLang="ko-KR" dirty="0" smtClean="0">
                <a:latin typeface="Symbol" pitchFamily="18" charset="2"/>
                <a:ea typeface="굴림" charset="-127"/>
              </a:rPr>
              <a:t> 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is </a:t>
            </a:r>
            <a:r>
              <a:rPr lang="en-US" altLang="ko-KR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O(</a:t>
            </a:r>
            <a:r>
              <a:rPr lang="en-US" altLang="ko-KR" dirty="0" smtClean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l</a:t>
            </a:r>
            <a:r>
              <a:rPr lang="en-US" altLang="ko-KR" baseline="30000" dirty="0" smtClean="0">
                <a:solidFill>
                  <a:srgbClr val="FF0000"/>
                </a:solidFill>
                <a:latin typeface="Symbol" pitchFamily="18" charset="2"/>
                <a:ea typeface="굴림" charset="-127"/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)</a:t>
            </a:r>
            <a:r>
              <a:rPr lang="en-US" altLang="ko-KR" dirty="0" smtClean="0"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>
                <a:latin typeface="Times New Roman" pitchFamily="18" charset="0"/>
                <a:ea typeface="굴림" charset="-127"/>
              </a:rPr>
              <a:t>of the local feature size.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smtClean="0">
                <a:ea typeface="굴림"/>
                <a:cs typeface="굴림"/>
              </a:rPr>
              <a:t>Implicit surface</a:t>
            </a:r>
            <a:endParaRPr lang="en-US" altLang="ko-KR" sz="2800" smtClean="0">
              <a:ea typeface="굴림"/>
              <a:cs typeface="굴림"/>
            </a:endParaRPr>
          </a:p>
        </p:txBody>
      </p:sp>
      <p:grpSp>
        <p:nvGrpSpPr>
          <p:cNvPr id="36866" name="Group 3"/>
          <p:cNvGrpSpPr>
            <a:grpSpLocks/>
          </p:cNvGrpSpPr>
          <p:nvPr/>
        </p:nvGrpSpPr>
        <p:grpSpPr bwMode="auto">
          <a:xfrm>
            <a:off x="831850" y="1360488"/>
            <a:ext cx="7939088" cy="4926012"/>
            <a:chOff x="506" y="952"/>
            <a:chExt cx="5001" cy="3103"/>
          </a:xfrm>
        </p:grpSpPr>
        <p:sp>
          <p:nvSpPr>
            <p:cNvPr id="36867" name="AutoShape 4"/>
            <p:cNvSpPr>
              <a:spLocks noChangeArrowheads="1"/>
            </p:cNvSpPr>
            <p:nvPr/>
          </p:nvSpPr>
          <p:spPr bwMode="auto">
            <a:xfrm>
              <a:off x="506" y="952"/>
              <a:ext cx="5001" cy="3103"/>
            </a:xfrm>
            <a:prstGeom prst="roundRect">
              <a:avLst>
                <a:gd name="adj" fmla="val 16667"/>
              </a:avLst>
            </a:prstGeom>
            <a:solidFill>
              <a:srgbClr val="B0E4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868" name="Picture 5" descr="test_metaaball_0p251_input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47" y="1035"/>
              <a:ext cx="1523" cy="1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69" name="Picture 6" descr="test_metaball_0p251_marking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1" y="1072"/>
              <a:ext cx="1339" cy="1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0" name="Picture 7" descr="test_metaball_0p251_extrc_del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07" y="2446"/>
              <a:ext cx="1570" cy="1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1" name="Picture 8" descr="test_metaball_0p251_final cop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6" y="2480"/>
              <a:ext cx="1458" cy="1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2" name="AutoShape 9"/>
            <p:cNvSpPr>
              <a:spLocks noChangeArrowheads="1"/>
            </p:cNvSpPr>
            <p:nvPr/>
          </p:nvSpPr>
          <p:spPr bwMode="auto">
            <a:xfrm>
              <a:off x="2865" y="1792"/>
              <a:ext cx="309" cy="196"/>
            </a:xfrm>
            <a:prstGeom prst="rightArrow">
              <a:avLst>
                <a:gd name="adj1" fmla="val 50000"/>
                <a:gd name="adj2" fmla="val 3941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AutoShape 10"/>
            <p:cNvSpPr>
              <a:spLocks noChangeArrowheads="1"/>
            </p:cNvSpPr>
            <p:nvPr/>
          </p:nvSpPr>
          <p:spPr bwMode="auto">
            <a:xfrm>
              <a:off x="3962" y="2127"/>
              <a:ext cx="209" cy="373"/>
            </a:xfrm>
            <a:prstGeom prst="downArrow">
              <a:avLst>
                <a:gd name="adj1" fmla="val 50000"/>
                <a:gd name="adj2" fmla="val 446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AutoShape 11"/>
            <p:cNvSpPr>
              <a:spLocks noChangeArrowheads="1"/>
            </p:cNvSpPr>
            <p:nvPr/>
          </p:nvSpPr>
          <p:spPr bwMode="auto">
            <a:xfrm>
              <a:off x="2828" y="3164"/>
              <a:ext cx="364" cy="205"/>
            </a:xfrm>
            <a:prstGeom prst="leftArrow">
              <a:avLst>
                <a:gd name="adj1" fmla="val 50000"/>
                <a:gd name="adj2" fmla="val 4439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/>
                <a:cs typeface="굴림"/>
              </a:rPr>
              <a:t>Delaunay Mesh Generation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68463"/>
            <a:ext cx="494347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Automatic mesh generation with good quality.</a:t>
            </a:r>
          </a:p>
          <a:p>
            <a:pPr eaLnBrk="1" hangingPunct="1">
              <a:lnSpc>
                <a:spcPct val="80000"/>
              </a:lnSpc>
            </a:pPr>
            <a:endParaRPr lang="en-US" altLang="ko-KR" sz="2800" dirty="0" smtClean="0">
              <a:ea typeface="굴림"/>
              <a:cs typeface="굴림"/>
            </a:endParaRP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altLang="ko-KR" sz="2800" dirty="0" smtClean="0">
                <a:ea typeface="굴림"/>
                <a:cs typeface="굴림"/>
              </a:rPr>
              <a:t>Delaunay refinements: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400" dirty="0" smtClean="0">
                <a:ea typeface="굴림"/>
                <a:cs typeface="굴림"/>
              </a:rPr>
              <a:t>The Delaunay triangulation lends to a </a:t>
            </a:r>
            <a:r>
              <a:rPr lang="en-US" altLang="ko-KR" sz="2400" dirty="0" smtClean="0">
                <a:solidFill>
                  <a:srgbClr val="FF0000"/>
                </a:solidFill>
                <a:ea typeface="굴림"/>
                <a:cs typeface="굴림"/>
              </a:rPr>
              <a:t>proof structure</a:t>
            </a:r>
            <a:r>
              <a:rPr lang="en-US" altLang="ko-KR" sz="2400" dirty="0" smtClean="0">
                <a:ea typeface="굴림"/>
                <a:cs typeface="굴림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2400" dirty="0" smtClean="0">
                <a:ea typeface="굴림"/>
                <a:cs typeface="굴림"/>
              </a:rPr>
              <a:t>And it naturally </a:t>
            </a:r>
            <a:r>
              <a:rPr lang="en-US" altLang="ko-KR" sz="2400" dirty="0" smtClean="0">
                <a:solidFill>
                  <a:srgbClr val="FF0000"/>
                </a:solidFill>
                <a:ea typeface="굴림"/>
                <a:cs typeface="굴림"/>
              </a:rPr>
              <a:t>optimizes</a:t>
            </a:r>
            <a:r>
              <a:rPr lang="en-US" altLang="ko-KR" sz="2400" dirty="0" smtClean="0">
                <a:ea typeface="굴림"/>
                <a:cs typeface="굴림"/>
              </a:rPr>
              <a:t> certain geometric properties.</a:t>
            </a:r>
          </a:p>
        </p:txBody>
      </p:sp>
      <p:pic>
        <p:nvPicPr>
          <p:cNvPr id="19463" name="Picture 7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524000"/>
            <a:ext cx="2209800" cy="2209800"/>
          </a:xfrm>
          <a:prstGeom prst="rect">
            <a:avLst/>
          </a:prstGeom>
          <a:noFill/>
        </p:spPr>
      </p:pic>
      <p:pic>
        <p:nvPicPr>
          <p:cNvPr id="3074" name="Picture 2" descr="http://images.tandf.co.uk/common/jackets/weblarge/978158488/9781584887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886200"/>
            <a:ext cx="1428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Remeshing</a:t>
            </a:r>
          </a:p>
        </p:txBody>
      </p:sp>
      <p:grpSp>
        <p:nvGrpSpPr>
          <p:cNvPr id="37890" name="Group 3"/>
          <p:cNvGrpSpPr>
            <a:grpSpLocks/>
          </p:cNvGrpSpPr>
          <p:nvPr/>
        </p:nvGrpSpPr>
        <p:grpSpPr bwMode="auto">
          <a:xfrm>
            <a:off x="117475" y="1450975"/>
            <a:ext cx="8955088" cy="4776788"/>
            <a:chOff x="74" y="914"/>
            <a:chExt cx="5641" cy="3009"/>
          </a:xfrm>
        </p:grpSpPr>
        <p:sp>
          <p:nvSpPr>
            <p:cNvPr id="37891" name="AutoShape 4"/>
            <p:cNvSpPr>
              <a:spLocks noChangeArrowheads="1"/>
            </p:cNvSpPr>
            <p:nvPr/>
          </p:nvSpPr>
          <p:spPr bwMode="auto">
            <a:xfrm>
              <a:off x="74" y="914"/>
              <a:ext cx="5641" cy="3009"/>
            </a:xfrm>
            <a:prstGeom prst="roundRect">
              <a:avLst>
                <a:gd name="adj" fmla="val 16667"/>
              </a:avLst>
            </a:prstGeom>
            <a:solidFill>
              <a:srgbClr val="B0E4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2" name="Picture 5" descr="test_sculpture_input_img_I copy"/>
            <p:cNvPicPr>
              <a:picLocks noChangeAspect="1" noChangeArrowheads="1"/>
            </p:cNvPicPr>
            <p:nvPr/>
          </p:nvPicPr>
          <p:blipFill>
            <a:blip r:embed="rId2" cstate="print"/>
            <a:srcRect l="10110"/>
            <a:stretch>
              <a:fillRect/>
            </a:stretch>
          </p:blipFill>
          <p:spPr bwMode="auto">
            <a:xfrm>
              <a:off x="165" y="1499"/>
              <a:ext cx="1467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3" name="Picture 6" descr="test_sculp_seed_img_I copy"/>
            <p:cNvPicPr>
              <a:picLocks noChangeAspect="1" noChangeArrowheads="1"/>
            </p:cNvPicPr>
            <p:nvPr/>
          </p:nvPicPr>
          <p:blipFill>
            <a:blip r:embed="rId3" cstate="print"/>
            <a:srcRect l="13004" r="18080"/>
            <a:stretch>
              <a:fillRect/>
            </a:stretch>
          </p:blipFill>
          <p:spPr bwMode="auto">
            <a:xfrm>
              <a:off x="1507" y="1479"/>
              <a:ext cx="1113" cy="1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4" name="Picture 7" descr="test_sculp_after_extraction_del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13" y="1550"/>
              <a:ext cx="1578" cy="1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5" name="Picture 8" descr="test_sculp_smooth_surf_ratio_0_ copy"/>
            <p:cNvPicPr>
              <a:picLocks noChangeAspect="1" noChangeArrowheads="1"/>
            </p:cNvPicPr>
            <p:nvPr/>
          </p:nvPicPr>
          <p:blipFill>
            <a:blip r:embed="rId5" cstate="print"/>
            <a:srcRect l="8890" r="7382"/>
            <a:stretch>
              <a:fillRect/>
            </a:stretch>
          </p:blipFill>
          <p:spPr bwMode="auto">
            <a:xfrm>
              <a:off x="4142" y="1501"/>
              <a:ext cx="1392" cy="1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6" name="AutoShape 9"/>
            <p:cNvSpPr>
              <a:spLocks noChangeArrowheads="1"/>
            </p:cNvSpPr>
            <p:nvPr/>
          </p:nvSpPr>
          <p:spPr bwMode="auto">
            <a:xfrm>
              <a:off x="1280" y="2249"/>
              <a:ext cx="338" cy="192"/>
            </a:xfrm>
            <a:prstGeom prst="rightArrow">
              <a:avLst>
                <a:gd name="adj1" fmla="val 50000"/>
                <a:gd name="adj2" fmla="val 440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AutoShape 10"/>
            <p:cNvSpPr>
              <a:spLocks noChangeArrowheads="1"/>
            </p:cNvSpPr>
            <p:nvPr/>
          </p:nvSpPr>
          <p:spPr bwMode="auto">
            <a:xfrm>
              <a:off x="2583" y="2263"/>
              <a:ext cx="338" cy="192"/>
            </a:xfrm>
            <a:prstGeom prst="rightArrow">
              <a:avLst>
                <a:gd name="adj1" fmla="val 50000"/>
                <a:gd name="adj2" fmla="val 440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AutoShape 11"/>
            <p:cNvSpPr>
              <a:spLocks noChangeArrowheads="1"/>
            </p:cNvSpPr>
            <p:nvPr/>
          </p:nvSpPr>
          <p:spPr bwMode="auto">
            <a:xfrm>
              <a:off x="3927" y="2254"/>
              <a:ext cx="338" cy="192"/>
            </a:xfrm>
            <a:prstGeom prst="rightArrow">
              <a:avLst>
                <a:gd name="adj1" fmla="val 50000"/>
                <a:gd name="adj2" fmla="val 440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7" rIns="92075" bIns="46037"/>
          <a:lstStyle/>
          <a:p>
            <a:r>
              <a:rPr lang="en-US" altLang="ko-KR" dirty="0" smtClean="0">
                <a:ea typeface="굴림"/>
                <a:cs typeface="굴림"/>
              </a:rPr>
              <a:t>PSCs – A Large Input Class</a:t>
            </a:r>
            <a:br>
              <a:rPr lang="en-US" altLang="ko-KR" dirty="0" smtClean="0">
                <a:ea typeface="굴림"/>
                <a:cs typeface="굴림"/>
              </a:rPr>
            </a:br>
            <a:r>
              <a:rPr lang="en-US" altLang="ko-KR" sz="2400" dirty="0" smtClean="0">
                <a:ea typeface="굴림"/>
                <a:cs typeface="굴림"/>
              </a:rPr>
              <a:t>[Cheng-D.-Ramos 07]</a:t>
            </a:r>
            <a:endParaRPr lang="en-US" altLang="ko-KR" dirty="0" smtClean="0">
              <a:ea typeface="굴림"/>
              <a:cs typeface="굴림"/>
            </a:endParaRP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5105400" cy="2065338"/>
          </a:xfrm>
        </p:spPr>
        <p:txBody>
          <a:bodyPr lIns="92075" tIns="46037" rIns="92075" bIns="46037"/>
          <a:lstStyle/>
          <a:p>
            <a:pPr>
              <a:lnSpc>
                <a:spcPct val="80000"/>
              </a:lnSpc>
              <a:buClr>
                <a:srgbClr val="996600"/>
              </a:buClr>
            </a:pPr>
            <a:r>
              <a:rPr lang="en-US" altLang="ko-KR" sz="2400" b="1" dirty="0" smtClean="0">
                <a:ea typeface="굴림"/>
                <a:cs typeface="굴림"/>
              </a:rPr>
              <a:t>Piecewise smooth complexes</a:t>
            </a:r>
            <a:r>
              <a:rPr lang="en-US" altLang="ko-KR" sz="2400" dirty="0" smtClean="0">
                <a:ea typeface="굴림"/>
                <a:cs typeface="굴림"/>
              </a:rPr>
              <a:t> (PSCs) include: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 err="1" smtClean="0">
                <a:ea typeface="굴림"/>
                <a:cs typeface="굴림"/>
              </a:rPr>
              <a:t>Polyhedra</a:t>
            </a:r>
            <a:endParaRPr lang="en-US" altLang="ko-KR" sz="2000" dirty="0" smtClean="0">
              <a:ea typeface="굴림"/>
              <a:cs typeface="굴림"/>
            </a:endParaRPr>
          </a:p>
          <a:p>
            <a:pPr lvl="1">
              <a:lnSpc>
                <a:spcPct val="80000"/>
              </a:lnSpc>
            </a:pPr>
            <a:r>
              <a:rPr lang="en-US" altLang="ko-KR" sz="2000" dirty="0" smtClean="0">
                <a:ea typeface="굴림"/>
                <a:cs typeface="굴림"/>
              </a:rPr>
              <a:t>Smooth Surfaces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 smtClean="0">
                <a:ea typeface="굴림"/>
                <a:cs typeface="굴림"/>
              </a:rPr>
              <a:t>Piecewise-smooth Surfaces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 smtClean="0">
                <a:ea typeface="굴림"/>
                <a:cs typeface="굴림"/>
              </a:rPr>
              <a:t>Non-manifolds</a:t>
            </a:r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5791200" y="3276600"/>
            <a:ext cx="685800" cy="457200"/>
          </a:xfrm>
          <a:prstGeom prst="line">
            <a:avLst/>
          </a:prstGeom>
          <a:noFill/>
          <a:ln w="50800">
            <a:solidFill>
              <a:srgbClr val="996633"/>
            </a:solidFill>
            <a:round/>
            <a:headEnd type="none" w="sm" len="sm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 flipH="1">
            <a:off x="7086600" y="3276600"/>
            <a:ext cx="990600" cy="457200"/>
          </a:xfrm>
          <a:prstGeom prst="line">
            <a:avLst/>
          </a:prstGeom>
          <a:noFill/>
          <a:ln w="50800">
            <a:solidFill>
              <a:srgbClr val="996633"/>
            </a:solidFill>
            <a:round/>
            <a:headEnd type="none" w="sm" len="sm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3505200" y="4419600"/>
            <a:ext cx="549275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altLang="ko-KR" sz="4000" dirty="0">
                <a:solidFill>
                  <a:srgbClr val="996633"/>
                </a:solidFill>
                <a:latin typeface="Tahoma" pitchFamily="34" charset="0"/>
                <a:ea typeface="굴림"/>
                <a:cs typeface="굴림"/>
              </a:rPr>
              <a:t>&amp;</a:t>
            </a:r>
          </a:p>
        </p:txBody>
      </p:sp>
      <p:pic>
        <p:nvPicPr>
          <p:cNvPr id="38925" name="Picture 13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447800"/>
            <a:ext cx="1828800" cy="1733550"/>
          </a:xfrm>
          <a:prstGeom prst="rect">
            <a:avLst/>
          </a:prstGeom>
          <a:noFill/>
        </p:spPr>
      </p:pic>
      <p:pic>
        <p:nvPicPr>
          <p:cNvPr id="38926" name="Picture 14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0450" y="1447800"/>
            <a:ext cx="1352550" cy="1731963"/>
          </a:xfrm>
          <a:prstGeom prst="rect">
            <a:avLst/>
          </a:prstGeom>
          <a:noFill/>
        </p:spPr>
      </p:pic>
      <p:pic>
        <p:nvPicPr>
          <p:cNvPr id="38927" name="Picture 15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3962400"/>
            <a:ext cx="2057400" cy="1982788"/>
          </a:xfrm>
          <a:prstGeom prst="rect">
            <a:avLst/>
          </a:prstGeom>
          <a:noFill/>
          <a:ln w="50800">
            <a:solidFill>
              <a:srgbClr val="996633"/>
            </a:solidFill>
            <a:round/>
            <a:headEnd type="none" w="sm" len="sm"/>
            <a:tailEnd type="stealth" w="lg" len="lg"/>
          </a:ln>
        </p:spPr>
      </p:pic>
      <p:pic>
        <p:nvPicPr>
          <p:cNvPr id="38928" name="Picture 16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3213" y="3962400"/>
            <a:ext cx="2439987" cy="1995488"/>
          </a:xfrm>
          <a:prstGeom prst="rect">
            <a:avLst/>
          </a:prstGeom>
          <a:noFill/>
        </p:spPr>
      </p:pic>
      <p:pic>
        <p:nvPicPr>
          <p:cNvPr id="38929" name="Picture 17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3429000"/>
            <a:ext cx="2286000" cy="1381125"/>
          </a:xfrm>
          <a:prstGeom prst="rect">
            <a:avLst/>
          </a:prstGeom>
          <a:noFill/>
        </p:spPr>
      </p:pic>
      <p:pic>
        <p:nvPicPr>
          <p:cNvPr id="38930" name="Picture 18" descr="t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4876800"/>
            <a:ext cx="2366963" cy="1381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7" grpId="0" animBg="1"/>
      <p:bldP spid="46099" grpId="0" animBg="1"/>
      <p:bldP spid="4610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PSCs – A Large Class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668463"/>
            <a:ext cx="5781675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 domain D is a PSC if: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Each k-dimensional element is a manifold and compact subset of a smooth (C</a:t>
            </a:r>
            <a:r>
              <a:rPr lang="en-US" sz="2000" baseline="30000" smtClean="0"/>
              <a:t>2</a:t>
            </a:r>
            <a:r>
              <a:rPr lang="en-US" sz="2000" smtClean="0"/>
              <a:t>) k-manifold, 0≤k≤3.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k-th stratum, D</a:t>
            </a:r>
            <a:r>
              <a:rPr lang="en-US" sz="2000" baseline="-25000" smtClean="0"/>
              <a:t>k</a:t>
            </a:r>
            <a:r>
              <a:rPr lang="en-US" sz="2000" smtClean="0"/>
              <a:t>, is the set of k-dim elements of D (k-faces).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D satisfies usual reqs for being a complex.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Element interiors are disjoint and for </a:t>
            </a:r>
            <a:r>
              <a:rPr lang="el-GR" sz="1800" smtClean="0"/>
              <a:t>σ</a:t>
            </a:r>
            <a:r>
              <a:rPr lang="en-US" sz="1800" smtClean="0"/>
              <a:t> </a:t>
            </a:r>
            <a:r>
              <a:rPr lang="el-GR" sz="1800" smtClean="0">
                <a:sym typeface="Symbol" pitchFamily="18" charset="2"/>
              </a:rPr>
              <a:t></a:t>
            </a:r>
            <a:r>
              <a:rPr lang="en-US" sz="1800" smtClean="0">
                <a:sym typeface="Symbol" pitchFamily="18" charset="2"/>
              </a:rPr>
              <a:t> D, bd </a:t>
            </a:r>
            <a:r>
              <a:rPr lang="el-GR" sz="1800" smtClean="0"/>
              <a:t>σ</a:t>
            </a:r>
            <a:r>
              <a:rPr lang="en-US" sz="1800" smtClean="0"/>
              <a:t> </a:t>
            </a:r>
            <a:r>
              <a:rPr lang="el-GR" sz="1800" smtClean="0">
                <a:sym typeface="Symbol" pitchFamily="18" charset="2"/>
              </a:rPr>
              <a:t></a:t>
            </a:r>
            <a:r>
              <a:rPr lang="en-US" sz="1800" smtClean="0">
                <a:sym typeface="Symbol" pitchFamily="18" charset="2"/>
              </a:rPr>
              <a:t> 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For any </a:t>
            </a:r>
            <a:r>
              <a:rPr lang="el-GR" sz="1800" smtClean="0"/>
              <a:t>σ</a:t>
            </a:r>
            <a:r>
              <a:rPr lang="en-US" sz="1800" smtClean="0"/>
              <a:t>,</a:t>
            </a:r>
            <a:r>
              <a:rPr lang="en-US" sz="1800" smtClean="0">
                <a:sym typeface="Symbol" pitchFamily="18" charset="2"/>
              </a:rPr>
              <a:t></a:t>
            </a:r>
            <a:r>
              <a:rPr lang="en-US" sz="1800" smtClean="0"/>
              <a:t> </a:t>
            </a:r>
            <a:r>
              <a:rPr lang="el-GR" sz="1800" smtClean="0">
                <a:sym typeface="Symbol" pitchFamily="18" charset="2"/>
              </a:rPr>
              <a:t></a:t>
            </a:r>
            <a:r>
              <a:rPr lang="en-US" sz="1800" smtClean="0">
                <a:sym typeface="Symbol" pitchFamily="18" charset="2"/>
              </a:rPr>
              <a:t> D, either </a:t>
            </a:r>
            <a:r>
              <a:rPr lang="el-GR" sz="1800" smtClean="0"/>
              <a:t>σ </a:t>
            </a:r>
            <a:r>
              <a:rPr lang="en-US" sz="1800" smtClean="0">
                <a:sym typeface="Symbol" pitchFamily="18" charset="2"/>
              </a:rPr>
              <a:t></a:t>
            </a:r>
            <a:r>
              <a:rPr lang="el-GR" sz="1800" smtClean="0"/>
              <a:t> </a:t>
            </a:r>
            <a:r>
              <a:rPr lang="en-US" sz="1800" smtClean="0">
                <a:sym typeface="Symbol" pitchFamily="18" charset="2"/>
              </a:rPr>
              <a:t></a:t>
            </a:r>
            <a:r>
              <a:rPr lang="en-US" sz="1800" smtClean="0"/>
              <a:t> = </a:t>
            </a:r>
            <a:r>
              <a:rPr lang="en-US" sz="1800" smtClean="0">
                <a:sym typeface="Symbol" pitchFamily="18" charset="2"/>
              </a:rPr>
              <a:t> </a:t>
            </a:r>
            <a:r>
              <a:rPr lang="en-US" sz="1800" smtClean="0"/>
              <a:t>or </a:t>
            </a:r>
            <a:r>
              <a:rPr lang="el-GR" sz="1800" smtClean="0"/>
              <a:t>σ </a:t>
            </a:r>
            <a:r>
              <a:rPr lang="en-US" sz="1800" smtClean="0">
                <a:sym typeface="Symbol" pitchFamily="18" charset="2"/>
              </a:rPr>
              <a:t></a:t>
            </a:r>
            <a:r>
              <a:rPr lang="el-GR" sz="1800" smtClean="0"/>
              <a:t> </a:t>
            </a:r>
            <a:r>
              <a:rPr lang="en-US" sz="1800" smtClean="0">
                <a:sym typeface="Symbol" pitchFamily="18" charset="2"/>
              </a:rPr>
              <a:t></a:t>
            </a:r>
            <a:r>
              <a:rPr lang="el-GR" sz="1800" smtClean="0"/>
              <a:t> </a:t>
            </a:r>
            <a:r>
              <a:rPr lang="el-GR" sz="1800" smtClean="0">
                <a:sym typeface="Symbol" pitchFamily="18" charset="2"/>
              </a:rPr>
              <a:t></a:t>
            </a:r>
            <a:r>
              <a:rPr lang="en-US" sz="1800" smtClean="0">
                <a:sym typeface="Symbol" pitchFamily="18" charset="2"/>
              </a:rPr>
              <a:t> D</a:t>
            </a:r>
            <a:r>
              <a:rPr lang="en-US" sz="1800" smtClean="0"/>
              <a:t> 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D</a:t>
            </a:r>
            <a:r>
              <a:rPr lang="en-US" sz="2000" baseline="-25000" smtClean="0"/>
              <a:t>1</a:t>
            </a:r>
            <a:r>
              <a:rPr lang="en-US" sz="2000" smtClean="0"/>
              <a:t> is set of elements which are sharp or non-manifold features (highlighted in red)</a:t>
            </a:r>
          </a:p>
        </p:txBody>
      </p:sp>
      <p:pic>
        <p:nvPicPr>
          <p:cNvPr id="28677" name="Picture 5" descr="sharp_spher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478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 descr="swir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862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41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427538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Balls must cover each element of D</a:t>
            </a:r>
            <a:r>
              <a:rPr lang="en-US" sz="2000" baseline="-25000" smtClean="0"/>
              <a:t>1</a:t>
            </a:r>
            <a:r>
              <a:rPr lang="en-US" sz="2000" smtClean="0"/>
              <a:t> completely.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Any 2 adjacent balls on a 1-face must overlap significantly without containing each others centers.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No 3 balls should have a common intersection.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(Tangent/Normal Variation) For any point p on a curve, if we look in a small enough region</a:t>
            </a:r>
          </a:p>
          <a:p>
            <a:pPr marL="914400" lvl="1" indent="-342900" eaLnBrk="1" hangingPunct="1">
              <a:lnSpc>
                <a:spcPct val="80000"/>
              </a:lnSpc>
              <a:buFontTx/>
              <a:buAutoNum type="arabicPeriod"/>
            </a:pPr>
            <a:r>
              <a:rPr lang="en-US" sz="1800" smtClean="0"/>
              <a:t>The portion of the curve nearby p is a single piece.</a:t>
            </a:r>
          </a:p>
          <a:p>
            <a:pPr marL="914400" lvl="1" indent="-342900" eaLnBrk="1" hangingPunct="1">
              <a:lnSpc>
                <a:spcPct val="80000"/>
              </a:lnSpc>
              <a:buFontTx/>
              <a:buAutoNum type="arabicPeriod"/>
            </a:pPr>
            <a:r>
              <a:rPr lang="en-US" sz="1800" smtClean="0"/>
              <a:t>The tangent along this piece varies a small amount. </a:t>
            </a:r>
          </a:p>
          <a:p>
            <a:pPr marL="914400" lvl="1" indent="-342900" eaLnBrk="1" hangingPunct="1">
              <a:lnSpc>
                <a:spcPct val="80000"/>
              </a:lnSpc>
              <a:buFontTx/>
              <a:buAutoNum type="arabicPeriod"/>
            </a:pPr>
            <a:r>
              <a:rPr lang="en-US" sz="1800" smtClean="0"/>
              <a:t>The normal of each surface piece adjacent to p also varies little.</a:t>
            </a:r>
          </a:p>
        </p:txBody>
      </p:sp>
      <p:sp>
        <p:nvSpPr>
          <p:cNvPr id="39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Protecting Ridges</a:t>
            </a:r>
          </a:p>
        </p:txBody>
      </p:sp>
      <p:pic>
        <p:nvPicPr>
          <p:cNvPr id="39957" name="Picture 21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56" name="Picture 2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55" name="Picture 19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54" name="Picture 18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51" name="Picture 15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50" name="Picture 14" descr="t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49" name="Picture 13" descr="te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  <p:pic>
        <p:nvPicPr>
          <p:cNvPr id="39948" name="Picture 12" descr="tes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49900" y="1993900"/>
            <a:ext cx="3594100" cy="36449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Protecting Ridges</a:t>
            </a:r>
          </a:p>
        </p:txBody>
      </p:sp>
      <p:pic>
        <p:nvPicPr>
          <p:cNvPr id="39957" name="Picture 21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56" name="Picture 2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55" name="Picture 19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54" name="Picture 18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51" name="Picture 15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50" name="Picture 14" descr="t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49" name="Picture 13" descr="te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  <p:pic>
        <p:nvPicPr>
          <p:cNvPr id="39948" name="Picture 12" descr="tes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1905000"/>
            <a:ext cx="3594100" cy="36449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New Disk Condition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1668463"/>
            <a:ext cx="4648200" cy="3970337"/>
          </a:xfrm>
        </p:spPr>
        <p:txBody>
          <a:bodyPr/>
          <a:lstStyle/>
          <a:p>
            <a:pPr marL="341313" indent="-230188" eaLnBrk="1" hangingPunct="1">
              <a:lnSpc>
                <a:spcPct val="90000"/>
              </a:lnSpc>
            </a:pPr>
            <a:r>
              <a:rPr lang="en-US" sz="2000" dirty="0" smtClean="0"/>
              <a:t>Cheng-</a:t>
            </a:r>
            <a:r>
              <a:rPr lang="en-US" sz="2000" dirty="0" err="1" smtClean="0"/>
              <a:t>Dey</a:t>
            </a:r>
            <a:r>
              <a:rPr lang="en-US" sz="2000" dirty="0" smtClean="0"/>
              <a:t>-Levine use a single topological disk condition:</a:t>
            </a:r>
          </a:p>
          <a:p>
            <a:pPr marL="341313" indent="-230188" eaLnBrk="1" hangingPunct="1">
              <a:lnSpc>
                <a:spcPct val="90000"/>
              </a:lnSpc>
            </a:pPr>
            <a:r>
              <a:rPr lang="en-US" sz="2000" dirty="0" smtClean="0"/>
              <a:t>For a point p on a 2-face </a:t>
            </a:r>
            <a:r>
              <a:rPr lang="el-GR" sz="2000" dirty="0" smtClean="0"/>
              <a:t>σ</a:t>
            </a:r>
            <a:r>
              <a:rPr lang="en-US" sz="2000" dirty="0" smtClean="0"/>
              <a:t>,</a:t>
            </a:r>
          </a:p>
          <a:p>
            <a:pPr marL="682625" lvl="1" indent="-227013" eaLnBrk="1" hangingPunct="1">
              <a:lnSpc>
                <a:spcPct val="90000"/>
              </a:lnSpc>
            </a:pPr>
            <a:r>
              <a:rPr lang="en-US" sz="1800" dirty="0" err="1" smtClean="0"/>
              <a:t>Umb</a:t>
            </a:r>
            <a:r>
              <a:rPr lang="en-US" sz="1800" baseline="-25000" dirty="0" err="1" smtClean="0"/>
              <a:t>D</a:t>
            </a:r>
            <a:r>
              <a:rPr lang="en-US" sz="1800" dirty="0" smtClean="0"/>
              <a:t>(p) is the set of triangles incident to p, restricted to D.</a:t>
            </a:r>
          </a:p>
          <a:p>
            <a:pPr marL="682625" lvl="1" indent="-227013" eaLnBrk="1" hangingPunct="1">
              <a:lnSpc>
                <a:spcPct val="90000"/>
              </a:lnSpc>
            </a:pP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is the set of triangles incident to p, restricted to </a:t>
            </a:r>
            <a:r>
              <a:rPr lang="el-GR" sz="1800" dirty="0" smtClean="0"/>
              <a:t>σ</a:t>
            </a:r>
            <a:r>
              <a:rPr lang="en-US" sz="1800" dirty="0" smtClean="0"/>
              <a:t>.</a:t>
            </a:r>
          </a:p>
          <a:p>
            <a:pPr marL="341313" indent="-230188" eaLnBrk="1" hangingPunct="1">
              <a:lnSpc>
                <a:spcPct val="90000"/>
              </a:lnSpc>
            </a:pPr>
            <a:r>
              <a:rPr lang="en-US" sz="2000" b="1" dirty="0" err="1" smtClean="0"/>
              <a:t>DiskCondition</a:t>
            </a:r>
            <a:r>
              <a:rPr lang="en-US" sz="2000" dirty="0" smtClean="0"/>
              <a:t>(p) requires:</a:t>
            </a:r>
          </a:p>
          <a:p>
            <a:pPr marL="682625" lvl="1" indent="-227013" eaLnBrk="1" hangingPunct="1">
              <a:lnSpc>
                <a:spcPct val="90000"/>
              </a:lnSpc>
              <a:buFontTx/>
              <a:buAutoNum type="romanLcPeriod"/>
            </a:pPr>
            <a:r>
              <a:rPr lang="en-US" sz="1800" dirty="0" err="1" smtClean="0"/>
              <a:t>Umb</a:t>
            </a:r>
            <a:r>
              <a:rPr lang="en-US" sz="1800" baseline="-25000" dirty="0" err="1" smtClean="0"/>
              <a:t>D</a:t>
            </a:r>
            <a:r>
              <a:rPr lang="en-US" sz="1800" dirty="0" smtClean="0"/>
              <a:t>(p) = </a:t>
            </a:r>
            <a:r>
              <a:rPr lang="en-US" sz="1800" dirty="0" smtClean="0">
                <a:sym typeface="Symbol" pitchFamily="18" charset="2"/>
              </a:rPr>
              <a:t></a:t>
            </a:r>
            <a:r>
              <a:rPr lang="el-GR" sz="1800" baseline="-25000" dirty="0" smtClean="0"/>
              <a:t>σ</a:t>
            </a:r>
            <a:r>
              <a:rPr lang="en-US" sz="1800" baseline="-25000" dirty="0" smtClean="0">
                <a:sym typeface="Symbol" pitchFamily="18" charset="2"/>
              </a:rPr>
              <a:t>, p</a:t>
            </a:r>
            <a:r>
              <a:rPr lang="en-US" sz="1800" baseline="-25000" dirty="0" smtClean="0"/>
              <a:t> </a:t>
            </a:r>
            <a:r>
              <a:rPr lang="el-GR" sz="1800" baseline="-25000" dirty="0" smtClean="0">
                <a:sym typeface="Symbol" pitchFamily="18" charset="2"/>
              </a:rPr>
              <a:t></a:t>
            </a:r>
            <a:r>
              <a:rPr lang="en-US" sz="1800" baseline="-25000" dirty="0" smtClean="0"/>
              <a:t> </a:t>
            </a:r>
            <a:r>
              <a:rPr lang="el-GR" sz="1800" baseline="-25000" dirty="0" smtClean="0"/>
              <a:t>σ</a:t>
            </a:r>
            <a:r>
              <a:rPr lang="en-US" sz="1800" baseline="-25000" dirty="0" smtClean="0"/>
              <a:t> </a:t>
            </a: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</a:t>
            </a:r>
          </a:p>
          <a:p>
            <a:pPr marL="682625" lvl="1" indent="-227013" eaLnBrk="1" hangingPunct="1">
              <a:lnSpc>
                <a:spcPct val="90000"/>
              </a:lnSpc>
              <a:buFontTx/>
              <a:buAutoNum type="romanLcPeriod"/>
            </a:pPr>
            <a:r>
              <a:rPr lang="en-US" sz="1800" dirty="0" smtClean="0"/>
              <a:t>For each </a:t>
            </a:r>
            <a:r>
              <a:rPr lang="el-GR" sz="1800" dirty="0" smtClean="0"/>
              <a:t>σ</a:t>
            </a:r>
            <a:r>
              <a:rPr lang="en-US" sz="1800" dirty="0" smtClean="0"/>
              <a:t> containing p, </a:t>
            </a: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is a 2-disk where p is in the interior </a:t>
            </a:r>
            <a:r>
              <a:rPr lang="en-US" sz="1800" dirty="0" err="1" smtClean="0"/>
              <a:t>iff</a:t>
            </a:r>
            <a:r>
              <a:rPr lang="en-US" sz="1800" dirty="0" smtClean="0"/>
              <a:t> p </a:t>
            </a:r>
            <a:r>
              <a:rPr lang="el-GR" sz="1800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dirty="0" err="1" smtClean="0">
                <a:sym typeface="Symbol" pitchFamily="18" charset="2"/>
              </a:rPr>
              <a:t>int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l-GR" sz="1800" dirty="0" smtClean="0"/>
              <a:t>σ</a:t>
            </a:r>
            <a:endParaRPr lang="en-US" sz="1800" dirty="0" smtClean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5181600" y="57150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</a:pPr>
            <a:r>
              <a:rPr lang="en-US" sz="2400">
                <a:solidFill>
                  <a:srgbClr val="FFFF66"/>
                </a:solidFill>
              </a:rPr>
              <a:t>DiskCondition() satisfied</a:t>
            </a:r>
          </a:p>
        </p:txBody>
      </p:sp>
      <p:pic>
        <p:nvPicPr>
          <p:cNvPr id="40968" name="Picture 8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828800"/>
            <a:ext cx="3811588" cy="3811588"/>
          </a:xfrm>
          <a:prstGeom prst="rect">
            <a:avLst/>
          </a:prstGeom>
          <a:noFill/>
        </p:spPr>
      </p:pic>
      <p:pic>
        <p:nvPicPr>
          <p:cNvPr id="40970" name="Picture 1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828800"/>
            <a:ext cx="3811588" cy="3811588"/>
          </a:xfrm>
          <a:prstGeom prst="rect">
            <a:avLst/>
          </a:prstGeom>
          <a:noFill/>
        </p:spPr>
      </p:pic>
      <p:pic>
        <p:nvPicPr>
          <p:cNvPr id="40971" name="Picture 11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828800"/>
            <a:ext cx="3811588" cy="38115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New Disk Condition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" y="1668463"/>
            <a:ext cx="4648200" cy="3970337"/>
          </a:xfrm>
        </p:spPr>
        <p:txBody>
          <a:bodyPr/>
          <a:lstStyle/>
          <a:p>
            <a:pPr marL="341313" indent="-230188" eaLnBrk="1" hangingPunct="1">
              <a:lnSpc>
                <a:spcPct val="90000"/>
              </a:lnSpc>
            </a:pPr>
            <a:r>
              <a:rPr lang="en-US" sz="2000" dirty="0" smtClean="0"/>
              <a:t>Cheng-</a:t>
            </a:r>
            <a:r>
              <a:rPr lang="en-US" sz="2000" dirty="0" err="1" smtClean="0"/>
              <a:t>Dey</a:t>
            </a:r>
            <a:r>
              <a:rPr lang="en-US" sz="2000" dirty="0" smtClean="0"/>
              <a:t>-Levine use a single topological disk condition:</a:t>
            </a:r>
          </a:p>
          <a:p>
            <a:pPr marL="341313" indent="-230188" eaLnBrk="1" hangingPunct="1">
              <a:lnSpc>
                <a:spcPct val="90000"/>
              </a:lnSpc>
            </a:pPr>
            <a:r>
              <a:rPr lang="en-US" sz="2000" dirty="0" smtClean="0"/>
              <a:t>For a point p on a 2-face </a:t>
            </a:r>
            <a:r>
              <a:rPr lang="el-GR" sz="2000" dirty="0" smtClean="0"/>
              <a:t>σ</a:t>
            </a:r>
            <a:r>
              <a:rPr lang="en-US" sz="2000" dirty="0" smtClean="0"/>
              <a:t>,</a:t>
            </a:r>
          </a:p>
          <a:p>
            <a:pPr marL="682625" lvl="1" indent="-227013" eaLnBrk="1" hangingPunct="1">
              <a:lnSpc>
                <a:spcPct val="90000"/>
              </a:lnSpc>
            </a:pPr>
            <a:r>
              <a:rPr lang="en-US" sz="1800" dirty="0" err="1" smtClean="0"/>
              <a:t>Umb</a:t>
            </a:r>
            <a:r>
              <a:rPr lang="en-US" sz="1800" baseline="-25000" dirty="0" err="1" smtClean="0"/>
              <a:t>D</a:t>
            </a:r>
            <a:r>
              <a:rPr lang="en-US" sz="1800" dirty="0" smtClean="0"/>
              <a:t>(p) is the set of triangles incident to p, restricted to D.</a:t>
            </a:r>
          </a:p>
          <a:p>
            <a:pPr marL="682625" lvl="1" indent="-227013" eaLnBrk="1" hangingPunct="1">
              <a:lnSpc>
                <a:spcPct val="90000"/>
              </a:lnSpc>
            </a:pP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is the set of triangles incident to p, restricted to </a:t>
            </a:r>
            <a:r>
              <a:rPr lang="el-GR" sz="1800" dirty="0" smtClean="0"/>
              <a:t>σ</a:t>
            </a:r>
            <a:r>
              <a:rPr lang="en-US" sz="1800" dirty="0" smtClean="0"/>
              <a:t>.</a:t>
            </a:r>
          </a:p>
          <a:p>
            <a:pPr marL="341313" indent="-230188" eaLnBrk="1" hangingPunct="1">
              <a:lnSpc>
                <a:spcPct val="90000"/>
              </a:lnSpc>
            </a:pPr>
            <a:r>
              <a:rPr lang="en-US" sz="2000" b="1" dirty="0" err="1" smtClean="0"/>
              <a:t>DiskCondition</a:t>
            </a:r>
            <a:r>
              <a:rPr lang="en-US" sz="2000" dirty="0" smtClean="0"/>
              <a:t>(p) requires:</a:t>
            </a:r>
          </a:p>
          <a:p>
            <a:pPr marL="682625" lvl="1" indent="-227013" eaLnBrk="1" hangingPunct="1">
              <a:lnSpc>
                <a:spcPct val="90000"/>
              </a:lnSpc>
              <a:buFontTx/>
              <a:buAutoNum type="romanLcPeriod"/>
            </a:pPr>
            <a:r>
              <a:rPr lang="en-US" sz="1800" dirty="0" err="1" smtClean="0"/>
              <a:t>Umb</a:t>
            </a:r>
            <a:r>
              <a:rPr lang="en-US" sz="1800" baseline="-25000" dirty="0" err="1" smtClean="0"/>
              <a:t>D</a:t>
            </a:r>
            <a:r>
              <a:rPr lang="en-US" sz="1800" dirty="0" smtClean="0"/>
              <a:t>(p) = </a:t>
            </a:r>
            <a:r>
              <a:rPr lang="en-US" sz="1800" dirty="0" smtClean="0">
                <a:sym typeface="Symbol" pitchFamily="18" charset="2"/>
              </a:rPr>
              <a:t></a:t>
            </a:r>
            <a:r>
              <a:rPr lang="el-GR" sz="1800" baseline="-25000" dirty="0" smtClean="0"/>
              <a:t>σ</a:t>
            </a:r>
            <a:r>
              <a:rPr lang="en-US" sz="1800" baseline="-25000" dirty="0" smtClean="0">
                <a:sym typeface="Symbol" pitchFamily="18" charset="2"/>
              </a:rPr>
              <a:t>, p</a:t>
            </a:r>
            <a:r>
              <a:rPr lang="en-US" sz="1800" baseline="-25000" dirty="0" smtClean="0"/>
              <a:t> </a:t>
            </a:r>
            <a:r>
              <a:rPr lang="el-GR" sz="1800" baseline="-25000" dirty="0" smtClean="0">
                <a:sym typeface="Symbol" pitchFamily="18" charset="2"/>
              </a:rPr>
              <a:t></a:t>
            </a:r>
            <a:r>
              <a:rPr lang="en-US" sz="1800" baseline="-25000" dirty="0" smtClean="0"/>
              <a:t> </a:t>
            </a:r>
            <a:r>
              <a:rPr lang="el-GR" sz="1800" baseline="-25000" dirty="0" smtClean="0"/>
              <a:t>σ</a:t>
            </a:r>
            <a:r>
              <a:rPr lang="en-US" sz="1800" baseline="-25000" dirty="0" smtClean="0"/>
              <a:t> </a:t>
            </a: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</a:t>
            </a:r>
          </a:p>
          <a:p>
            <a:pPr marL="682625" lvl="1" indent="-227013" eaLnBrk="1" hangingPunct="1">
              <a:lnSpc>
                <a:spcPct val="90000"/>
              </a:lnSpc>
              <a:buFontTx/>
              <a:buAutoNum type="romanLcPeriod"/>
            </a:pPr>
            <a:r>
              <a:rPr lang="en-US" sz="1800" dirty="0" smtClean="0"/>
              <a:t>For each </a:t>
            </a:r>
            <a:r>
              <a:rPr lang="el-GR" sz="1800" dirty="0" smtClean="0"/>
              <a:t>σ</a:t>
            </a:r>
            <a:r>
              <a:rPr lang="en-US" sz="1800" dirty="0" smtClean="0"/>
              <a:t> containing p, </a:t>
            </a:r>
            <a:r>
              <a:rPr lang="en-US" sz="1800" dirty="0" err="1" smtClean="0"/>
              <a:t>Umb</a:t>
            </a:r>
            <a:r>
              <a:rPr lang="el-GR" sz="1800" baseline="-25000" dirty="0" smtClean="0"/>
              <a:t>σ</a:t>
            </a:r>
            <a:r>
              <a:rPr lang="en-US" sz="1800" dirty="0" smtClean="0"/>
              <a:t>(p) is a 2-disk where p is in the interior </a:t>
            </a:r>
            <a:r>
              <a:rPr lang="en-US" sz="1800" dirty="0" err="1" smtClean="0"/>
              <a:t>iff</a:t>
            </a:r>
            <a:r>
              <a:rPr lang="en-US" sz="1800" dirty="0" smtClean="0"/>
              <a:t> p </a:t>
            </a:r>
            <a:r>
              <a:rPr lang="el-GR" sz="1800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dirty="0" err="1" smtClean="0">
                <a:sym typeface="Symbol" pitchFamily="18" charset="2"/>
              </a:rPr>
              <a:t>int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l-GR" sz="1800" dirty="0" smtClean="0"/>
              <a:t>σ</a:t>
            </a:r>
            <a:endParaRPr lang="en-US" sz="1800" dirty="0" smtClean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5181600" y="57150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</a:pPr>
            <a:r>
              <a:rPr lang="en-US" sz="2400">
                <a:solidFill>
                  <a:srgbClr val="FFFF66"/>
                </a:solidFill>
              </a:rPr>
              <a:t>DiskCondition() satisfied</a:t>
            </a:r>
          </a:p>
        </p:txBody>
      </p:sp>
      <p:pic>
        <p:nvPicPr>
          <p:cNvPr id="40968" name="Picture 8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828800"/>
            <a:ext cx="3811588" cy="3811588"/>
          </a:xfrm>
          <a:prstGeom prst="rect">
            <a:avLst/>
          </a:prstGeom>
          <a:noFill/>
        </p:spPr>
      </p:pic>
      <p:pic>
        <p:nvPicPr>
          <p:cNvPr id="40970" name="Picture 1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828800"/>
            <a:ext cx="3811588" cy="3811588"/>
          </a:xfrm>
          <a:prstGeom prst="rect">
            <a:avLst/>
          </a:prstGeom>
          <a:noFill/>
        </p:spPr>
      </p:pic>
      <p:pic>
        <p:nvPicPr>
          <p:cNvPr id="40971" name="Picture 11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752600"/>
            <a:ext cx="3811588" cy="38115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" y="2499645"/>
            <a:ext cx="2895600" cy="9144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Delsurf</a:t>
            </a:r>
            <a:endParaRPr lang="en-US" sz="4000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362200" y="2499645"/>
            <a:ext cx="31242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 smtClean="0"/>
              <a:t>+ Protection</a:t>
            </a:r>
            <a:endParaRPr lang="en-US" sz="4000" kern="0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876800" y="2495371"/>
            <a:ext cx="3581400" cy="914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/>
              <a:t>=</a:t>
            </a:r>
            <a:r>
              <a:rPr lang="en-US" sz="4000" kern="0" dirty="0" smtClean="0"/>
              <a:t> </a:t>
            </a:r>
            <a:r>
              <a:rPr lang="en-US" sz="4000" kern="0" dirty="0" err="1" smtClean="0"/>
              <a:t>DelPSC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6397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DelPSC</a:t>
            </a:r>
            <a:r>
              <a:rPr lang="en-US" dirty="0" smtClean="0"/>
              <a:t> Algorithm</a:t>
            </a:r>
            <a:br>
              <a:rPr lang="en-US" dirty="0" smtClean="0"/>
            </a:br>
            <a:r>
              <a:rPr lang="en-US" sz="2000" dirty="0" smtClean="0"/>
              <a:t>[Cheng-D.-Ramos-Levine 07,08]</a:t>
            </a:r>
            <a:endParaRPr lang="en-US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43875" cy="41148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 b="1" dirty="0" err="1" smtClean="0"/>
              <a:t>DelPSC</a:t>
            </a:r>
            <a:r>
              <a:rPr lang="en-US" sz="2400" dirty="0" smtClean="0"/>
              <a:t>(D, </a:t>
            </a:r>
            <a:r>
              <a:rPr lang="el-GR" sz="2400" dirty="0" smtClean="0"/>
              <a:t>λ</a:t>
            </a:r>
            <a:r>
              <a:rPr lang="en-US" sz="2400" dirty="0" smtClean="0"/>
              <a:t>)</a:t>
            </a:r>
          </a:p>
          <a:p>
            <a:pPr marL="457200" indent="-457200" eaLnBrk="1" hangingPunct="1">
              <a:lnSpc>
                <a:spcPct val="80000"/>
              </a:lnSpc>
              <a:buClr>
                <a:srgbClr val="996600"/>
              </a:buClr>
              <a:buFontTx/>
              <a:buAutoNum type="arabicPeriod"/>
              <a:defRPr/>
            </a:pPr>
            <a:r>
              <a:rPr lang="en-US" sz="2400" u="sng" dirty="0" smtClean="0">
                <a:solidFill>
                  <a:srgbClr val="FF0000"/>
                </a:solidFill>
              </a:rPr>
              <a:t>Protect</a:t>
            </a:r>
            <a:r>
              <a:rPr lang="en-US" sz="2400" dirty="0" smtClean="0"/>
              <a:t> ridges of D using </a:t>
            </a:r>
            <a:r>
              <a:rPr lang="en-US" sz="2400" b="1" dirty="0" smtClean="0"/>
              <a:t>protection balls</a:t>
            </a:r>
            <a:r>
              <a:rPr lang="en-US" sz="2400" dirty="0" smtClean="0"/>
              <a:t>.  </a:t>
            </a:r>
          </a:p>
          <a:p>
            <a:pPr marL="457200" indent="-457200" eaLnBrk="1" hangingPunct="1">
              <a:lnSpc>
                <a:spcPct val="80000"/>
              </a:lnSpc>
              <a:buClr>
                <a:srgbClr val="996600"/>
              </a:buClr>
              <a:buFontTx/>
              <a:buAutoNum type="arabicPeriod"/>
              <a:defRPr/>
            </a:pPr>
            <a:r>
              <a:rPr lang="en-US" sz="2400" u="sng" dirty="0" smtClean="0">
                <a:solidFill>
                  <a:srgbClr val="FF0000"/>
                </a:solidFill>
              </a:rPr>
              <a:t>Refine</a:t>
            </a:r>
            <a:r>
              <a:rPr lang="en-US" sz="2400" dirty="0" smtClean="0"/>
              <a:t>   in the </a:t>
            </a:r>
            <a:r>
              <a:rPr lang="en-US" sz="2400" dirty="0" smtClean="0">
                <a:solidFill>
                  <a:srgbClr val="FF0000"/>
                </a:solidFill>
              </a:rPr>
              <a:t>weighted Delaunay </a:t>
            </a:r>
            <a:r>
              <a:rPr lang="en-US" sz="2400" dirty="0" smtClean="0"/>
              <a:t>by turning the balls into weighted points.</a:t>
            </a:r>
          </a:p>
          <a:p>
            <a:pPr marL="914400" lvl="1" indent="-34290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sz="1800" dirty="0" smtClean="0"/>
          </a:p>
          <a:p>
            <a:pPr marL="971550" lvl="1"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en-US" sz="2000" dirty="0" smtClean="0"/>
              <a:t>Refine a </a:t>
            </a:r>
            <a:r>
              <a:rPr lang="en-US" sz="2000" dirty="0" smtClean="0">
                <a:solidFill>
                  <a:srgbClr val="FF0000"/>
                </a:solidFill>
              </a:rPr>
              <a:t>triangle</a:t>
            </a:r>
            <a:r>
              <a:rPr lang="en-US" sz="2000" dirty="0" smtClean="0"/>
              <a:t> if it has </a:t>
            </a:r>
            <a:r>
              <a:rPr lang="en-US" sz="2000" dirty="0" err="1" smtClean="0"/>
              <a:t>orthoradius</a:t>
            </a:r>
            <a:r>
              <a:rPr lang="en-US" sz="2000" dirty="0" smtClean="0"/>
              <a:t> &gt;</a:t>
            </a:r>
            <a:r>
              <a:rPr lang="el-GR" sz="2000" dirty="0" smtClean="0"/>
              <a:t> λ</a:t>
            </a:r>
            <a:endParaRPr lang="en-US" sz="2000" dirty="0" smtClean="0"/>
          </a:p>
          <a:p>
            <a:pPr marL="971550" lvl="1"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en-US" sz="2000" dirty="0" smtClean="0"/>
              <a:t>Refine a </a:t>
            </a:r>
            <a:r>
              <a:rPr lang="en-US" sz="2000" dirty="0" smtClean="0">
                <a:solidFill>
                  <a:srgbClr val="FF0000"/>
                </a:solidFill>
              </a:rPr>
              <a:t>triangle</a:t>
            </a:r>
            <a:r>
              <a:rPr lang="en-US" sz="2000" dirty="0" smtClean="0"/>
              <a:t> or a ball if disk condition is violated</a:t>
            </a:r>
          </a:p>
          <a:p>
            <a:pPr marL="971550" lvl="1"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en-US" sz="2000" dirty="0" smtClean="0"/>
              <a:t>Refine a </a:t>
            </a:r>
            <a:r>
              <a:rPr lang="en-US" sz="2000" dirty="0" smtClean="0">
                <a:solidFill>
                  <a:srgbClr val="FF0000"/>
                </a:solidFill>
              </a:rPr>
              <a:t>ball</a:t>
            </a:r>
            <a:r>
              <a:rPr lang="en-US" sz="2000" dirty="0" smtClean="0"/>
              <a:t> if it is too big (with respect to </a:t>
            </a:r>
            <a:r>
              <a:rPr lang="el-GR" sz="2000" dirty="0" smtClean="0"/>
              <a:t>λ</a:t>
            </a:r>
            <a:r>
              <a:rPr lang="en-US" sz="2000" dirty="0" smtClean="0"/>
              <a:t>)</a:t>
            </a:r>
          </a:p>
          <a:p>
            <a:pPr marL="971550" lvl="1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sz="1800" dirty="0" smtClean="0"/>
          </a:p>
          <a:p>
            <a:pPr marL="457200" indent="-457200" eaLnBrk="1" hangingPunct="1">
              <a:lnSpc>
                <a:spcPct val="80000"/>
              </a:lnSpc>
              <a:buClr>
                <a:srgbClr val="996600"/>
              </a:buClr>
              <a:buFontTx/>
              <a:buAutoNum type="arabicPeriod"/>
              <a:defRPr/>
            </a:pPr>
            <a:r>
              <a:rPr lang="en-US" sz="2400" dirty="0" smtClean="0"/>
              <a:t>Return </a:t>
            </a:r>
            <a:r>
              <a:rPr lang="en-US" sz="2400" dirty="0" smtClean="0">
                <a:sym typeface="Symbol" pitchFamily="18" charset="2"/>
              </a:rPr>
              <a:t>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Del</a:t>
            </a:r>
            <a:r>
              <a:rPr lang="en-US" sz="2400" baseline="30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S|</a:t>
            </a:r>
            <a:r>
              <a:rPr lang="en-US" sz="2400" baseline="-25000" dirty="0" err="1" smtClean="0"/>
              <a:t>Di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Guarantees for DelPSC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4876800" cy="44958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en-US" sz="2400" u="sng" dirty="0" smtClean="0">
                <a:solidFill>
                  <a:srgbClr val="FF0000"/>
                </a:solidFill>
              </a:rPr>
              <a:t>Manifold</a:t>
            </a:r>
          </a:p>
          <a:p>
            <a:pPr marL="1033463" lvl="1" indent="-457200" eaLnBrk="1" hangingPunct="1">
              <a:lnSpc>
                <a:spcPct val="90000"/>
              </a:lnSpc>
            </a:pPr>
            <a:r>
              <a:rPr lang="en-US" sz="2000" dirty="0" smtClean="0"/>
              <a:t>For each </a:t>
            </a:r>
            <a:r>
              <a:rPr lang="el-GR" sz="2000" dirty="0" smtClean="0"/>
              <a:t>σ </a:t>
            </a:r>
            <a:r>
              <a:rPr lang="el-GR" sz="2000" dirty="0" smtClean="0">
                <a:sym typeface="Symbol" pitchFamily="18" charset="2"/>
              </a:rPr>
              <a:t></a:t>
            </a:r>
            <a:r>
              <a:rPr lang="en-US" sz="2000" dirty="0" smtClean="0"/>
              <a:t> 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triangles in Del S|</a:t>
            </a:r>
            <a:r>
              <a:rPr lang="el-GR" sz="2000" baseline="-25000" dirty="0" smtClean="0"/>
              <a:t>σ</a:t>
            </a:r>
            <a:r>
              <a:rPr lang="en-US" sz="2000" dirty="0" smtClean="0"/>
              <a:t> are a manifold with vertices only in </a:t>
            </a:r>
            <a:r>
              <a:rPr lang="el-GR" sz="2000" dirty="0" smtClean="0"/>
              <a:t>σ</a:t>
            </a:r>
            <a:r>
              <a:rPr lang="en-US" sz="2000" dirty="0" smtClean="0"/>
              <a:t>.  Further, their boundary is </a:t>
            </a:r>
            <a:r>
              <a:rPr lang="en-US" sz="2000" dirty="0" err="1" smtClean="0"/>
              <a:t>homeomorphic</a:t>
            </a:r>
            <a:r>
              <a:rPr lang="en-US" sz="2000" dirty="0" smtClean="0"/>
              <a:t> to </a:t>
            </a:r>
            <a:r>
              <a:rPr lang="en-US" sz="2000" dirty="0" err="1" smtClean="0"/>
              <a:t>bd</a:t>
            </a:r>
            <a:r>
              <a:rPr lang="en-US" sz="2000" dirty="0" smtClean="0"/>
              <a:t> </a:t>
            </a:r>
            <a:r>
              <a:rPr lang="el-GR" sz="2000" dirty="0" smtClean="0"/>
              <a:t>σ</a:t>
            </a:r>
            <a:r>
              <a:rPr lang="en-US" sz="2000" dirty="0" smtClean="0"/>
              <a:t> with vertices only in </a:t>
            </a:r>
            <a:r>
              <a:rPr lang="el-GR" sz="2000" dirty="0" smtClean="0"/>
              <a:t>σ</a:t>
            </a:r>
            <a:r>
              <a:rPr lang="en-US" sz="2000" dirty="0" smtClean="0"/>
              <a:t>.</a:t>
            </a: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en-US" sz="2400" u="sng" dirty="0" smtClean="0">
                <a:solidFill>
                  <a:srgbClr val="FF0000"/>
                </a:solidFill>
              </a:rPr>
              <a:t>Granularity</a:t>
            </a:r>
          </a:p>
          <a:p>
            <a:pPr marL="1033463" lvl="1" indent="-457200" eaLnBrk="1" hangingPunct="1">
              <a:lnSpc>
                <a:spcPct val="90000"/>
              </a:lnSpc>
            </a:pPr>
            <a:r>
              <a:rPr lang="en-US" sz="2000" dirty="0" smtClean="0"/>
              <a:t>There exists some </a:t>
            </a:r>
            <a:r>
              <a:rPr lang="el-GR" sz="2000" dirty="0" smtClean="0"/>
              <a:t>λ</a:t>
            </a:r>
            <a:r>
              <a:rPr lang="en-US" sz="2000" dirty="0" smtClean="0"/>
              <a:t> &gt; 0 so that the output of </a:t>
            </a:r>
            <a:r>
              <a:rPr lang="en-US" sz="2000" b="1" dirty="0" err="1" smtClean="0"/>
              <a:t>DelPSC</a:t>
            </a:r>
            <a:r>
              <a:rPr lang="en-US" sz="2000" dirty="0" smtClean="0"/>
              <a:t>(D, </a:t>
            </a:r>
            <a:r>
              <a:rPr lang="el-GR" sz="2000" dirty="0" smtClean="0"/>
              <a:t>λ</a:t>
            </a:r>
            <a:r>
              <a:rPr lang="en-US" sz="2000" dirty="0" smtClean="0"/>
              <a:t>) is </a:t>
            </a:r>
            <a:r>
              <a:rPr lang="en-US" sz="2000" dirty="0" err="1" smtClean="0"/>
              <a:t>homeomorphic</a:t>
            </a:r>
            <a:r>
              <a:rPr lang="en-US" sz="2000" dirty="0" smtClean="0"/>
              <a:t> to D.</a:t>
            </a:r>
          </a:p>
          <a:p>
            <a:pPr marL="1033463" lvl="1" indent="-457200" eaLnBrk="1" hangingPunct="1">
              <a:lnSpc>
                <a:spcPct val="90000"/>
              </a:lnSpc>
            </a:pPr>
            <a:r>
              <a:rPr lang="en-US" sz="2000" dirty="0" smtClean="0"/>
              <a:t>This homeomorphism </a:t>
            </a:r>
            <a:r>
              <a:rPr lang="en-US" sz="2000" dirty="0" smtClean="0">
                <a:solidFill>
                  <a:srgbClr val="FF0000"/>
                </a:solidFill>
              </a:rPr>
              <a:t>respects stratification</a:t>
            </a:r>
            <a:r>
              <a:rPr lang="en-US" sz="2000" dirty="0" smtClean="0"/>
              <a:t>, For 0 ≤ </a:t>
            </a:r>
            <a:r>
              <a:rPr lang="en-US" sz="2000" dirty="0" err="1" smtClean="0"/>
              <a:t>i</a:t>
            </a:r>
            <a:r>
              <a:rPr lang="en-US" sz="2000" dirty="0" smtClean="0"/>
              <a:t> ≤ 2, and </a:t>
            </a:r>
            <a:r>
              <a:rPr lang="el-GR" sz="2000" dirty="0" smtClean="0"/>
              <a:t>σ </a:t>
            </a:r>
            <a:r>
              <a:rPr lang="el-GR" sz="2000" dirty="0" smtClean="0">
                <a:sym typeface="Symbol" pitchFamily="18" charset="2"/>
              </a:rPr>
              <a:t></a:t>
            </a:r>
            <a:r>
              <a:rPr lang="en-US" sz="2000" dirty="0" smtClean="0"/>
              <a:t> D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, Del S|</a:t>
            </a:r>
            <a:r>
              <a:rPr lang="el-GR" sz="2000" baseline="-25000" dirty="0" smtClean="0"/>
              <a:t>σ</a:t>
            </a:r>
            <a:r>
              <a:rPr lang="en-US" sz="2000" dirty="0" smtClean="0"/>
              <a:t> is </a:t>
            </a:r>
            <a:r>
              <a:rPr lang="en-US" sz="2000" dirty="0" err="1" smtClean="0"/>
              <a:t>homemorphic</a:t>
            </a:r>
            <a:r>
              <a:rPr lang="en-US" sz="2000" dirty="0" smtClean="0"/>
              <a:t> to </a:t>
            </a:r>
            <a:r>
              <a:rPr lang="el-GR" sz="2000" dirty="0" smtClean="0"/>
              <a:t>σ</a:t>
            </a:r>
            <a:r>
              <a:rPr lang="en-US" sz="2000" dirty="0" smtClean="0"/>
              <a:t> too.</a:t>
            </a:r>
          </a:p>
        </p:txBody>
      </p:sp>
      <p:pic>
        <p:nvPicPr>
          <p:cNvPr id="43015" name="Picture 7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1905000"/>
            <a:ext cx="3619500" cy="3619500"/>
          </a:xfrm>
          <a:prstGeom prst="rect">
            <a:avLst/>
          </a:prstGeom>
          <a:noFill/>
        </p:spPr>
      </p:pic>
      <p:pic>
        <p:nvPicPr>
          <p:cNvPr id="43014" name="Picture 6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1905000"/>
            <a:ext cx="3619500" cy="3619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-152400"/>
            <a:ext cx="8013700" cy="1371600"/>
          </a:xfrm>
        </p:spPr>
        <p:txBody>
          <a:bodyPr/>
          <a:lstStyle/>
          <a:p>
            <a:pPr eaLnBrk="1" hangingPunct="1"/>
            <a:r>
              <a:rPr lang="en-US" dirty="0" smtClean="0"/>
              <a:t>Basics of Delaunay Refinement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Clr>
                <a:srgbClr val="996600"/>
              </a:buClr>
            </a:pPr>
            <a:r>
              <a:rPr lang="en-US" sz="2800" dirty="0" smtClean="0"/>
              <a:t>Pioneered by Chew89, Ruppert92, Shewchuck98</a:t>
            </a:r>
          </a:p>
          <a:p>
            <a:pPr marL="457200" indent="-457200" eaLnBrk="1" hangingPunct="1">
              <a:buClr>
                <a:srgbClr val="996600"/>
              </a:buClr>
            </a:pPr>
            <a:r>
              <a:rPr lang="en-US" sz="2800" dirty="0" smtClean="0"/>
              <a:t>To mesh some domain D,</a:t>
            </a:r>
          </a:p>
          <a:p>
            <a:pPr marL="914400" lvl="1" indent="-339725" eaLnBrk="1" hangingPunct="1">
              <a:buFontTx/>
              <a:buAutoNum type="arabicPeriod"/>
            </a:pPr>
            <a:r>
              <a:rPr lang="en-US" sz="2400" dirty="0" smtClean="0"/>
              <a:t>Initialize a set of points S </a:t>
            </a:r>
            <a:r>
              <a:rPr lang="en-US" sz="2400" dirty="0" smtClean="0">
                <a:sym typeface="Symbol" pitchFamily="18" charset="2"/>
              </a:rPr>
              <a:t></a:t>
            </a:r>
            <a:r>
              <a:rPr lang="en-US" sz="2400" dirty="0" smtClean="0"/>
              <a:t> D, compute Del S.</a:t>
            </a:r>
          </a:p>
          <a:p>
            <a:pPr marL="914400" lvl="1" indent="-339725" eaLnBrk="1" hangingPunct="1">
              <a:buFontTx/>
              <a:buAutoNum type="arabicPeriod"/>
            </a:pPr>
            <a:r>
              <a:rPr lang="en-US" sz="2400" dirty="0" smtClean="0"/>
              <a:t>If some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is not satisfied, insert a point c from |D| into S and repeat step 2.</a:t>
            </a:r>
          </a:p>
          <a:p>
            <a:pPr marL="914400" lvl="1" indent="-339725" eaLnBrk="1" hangingPunct="1">
              <a:buFontTx/>
              <a:buAutoNum type="arabicPeriod"/>
            </a:pPr>
            <a:r>
              <a:rPr lang="en-US" sz="2400" dirty="0" smtClean="0"/>
              <a:t>Return Del S.</a:t>
            </a:r>
          </a:p>
          <a:p>
            <a:pPr marL="457200" indent="-457200" eaLnBrk="1" hangingPunct="1">
              <a:buClr>
                <a:srgbClr val="996600"/>
              </a:buClr>
            </a:pPr>
            <a:r>
              <a:rPr lang="en-US" sz="2800" dirty="0" smtClean="0"/>
              <a:t>Burden is to show that the algorithm terminates (shown by a packing argument).</a:t>
            </a:r>
          </a:p>
          <a:p>
            <a:pPr marL="914400" lvl="1" indent="-339725"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Reducing </a:t>
            </a:r>
            <a:r>
              <a:rPr lang="el-GR" smtClean="0"/>
              <a:t>λ</a:t>
            </a:r>
            <a:endParaRPr lang="en-US" smtClean="0"/>
          </a:p>
        </p:txBody>
      </p:sp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pic>
        <p:nvPicPr>
          <p:cNvPr id="45058" name="Picture 4" descr="tes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67818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5" descr="te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24000"/>
            <a:ext cx="67818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 descr="test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524000"/>
            <a:ext cx="67818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7" descr="test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524000"/>
            <a:ext cx="67818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</a:t>
            </a:r>
          </a:p>
        </p:txBody>
      </p:sp>
      <p:pic>
        <p:nvPicPr>
          <p:cNvPr id="46082" name="Picture 4" descr="tes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47800"/>
            <a:ext cx="56388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 descr="te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447800"/>
            <a:ext cx="56388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6" descr="test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447800"/>
            <a:ext cx="5638800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7" descr="test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447800"/>
            <a:ext cx="5638800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Examples</a:t>
            </a:r>
          </a:p>
        </p:txBody>
      </p:sp>
      <p:pic>
        <p:nvPicPr>
          <p:cNvPr id="47106" name="Picture 4" descr="saddletre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870075"/>
            <a:ext cx="4419600" cy="361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 descr="saddletre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66900"/>
            <a:ext cx="4419600" cy="361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6" descr="saddletref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1866900"/>
            <a:ext cx="4419600" cy="361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7" descr="saddletref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1870075"/>
            <a:ext cx="4419600" cy="361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</a:p>
        </p:txBody>
      </p:sp>
      <p:pic>
        <p:nvPicPr>
          <p:cNvPr id="125957" name="Picture 5" descr="daratech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447800"/>
            <a:ext cx="62484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8" name="Picture 6" descr="daratec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0"/>
            <a:ext cx="624840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9" name="Picture 7" descr="daratech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447800"/>
            <a:ext cx="62484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60" name="Picture 8" descr="daratech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447800"/>
            <a:ext cx="62484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61" name="Picture 9" descr="daratech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1447800"/>
            <a:ext cx="62484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" y="2499645"/>
            <a:ext cx="2895600" cy="9144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Delsurf</a:t>
            </a:r>
            <a:endParaRPr lang="en-US" sz="4000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362200" y="2499645"/>
            <a:ext cx="31242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 smtClean="0"/>
              <a:t>+ Protection</a:t>
            </a:r>
            <a:endParaRPr lang="en-US" sz="4000" kern="0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5257800" y="2495372"/>
            <a:ext cx="3581400" cy="914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 smtClean="0"/>
              <a:t>+ Localization</a:t>
            </a:r>
            <a:endParaRPr lang="en-US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763000" cy="1219200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Delaunay Refinement Limitations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524000"/>
            <a:ext cx="8143875" cy="156210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Traditional refinement maintains Delaunay triangulation in memory</a:t>
            </a: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This does </a:t>
            </a:r>
            <a:r>
              <a:rPr lang="en-US" dirty="0" smtClean="0">
                <a:solidFill>
                  <a:srgbClr val="FF0000"/>
                </a:solidFill>
              </a:rPr>
              <a:t>not scale </a:t>
            </a:r>
            <a:r>
              <a:rPr lang="en-US" dirty="0" smtClean="0"/>
              <a:t>well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Causes </a:t>
            </a:r>
            <a:r>
              <a:rPr lang="en-US" dirty="0" smtClean="0">
                <a:solidFill>
                  <a:srgbClr val="FF0000"/>
                </a:solidFill>
              </a:rPr>
              <a:t>memory thrashing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May be </a:t>
            </a:r>
            <a:r>
              <a:rPr lang="en-US" dirty="0" smtClean="0">
                <a:solidFill>
                  <a:srgbClr val="FF0000"/>
                </a:solidFill>
              </a:rPr>
              <a:t>aborted by OS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233863"/>
            <a:ext cx="7696200" cy="1938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Localization 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143875" cy="3941763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A simple algorithm that avoids the scaling issues of the Delaunay triangulation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Avoids </a:t>
            </a:r>
            <a:r>
              <a:rPr lang="en-US" dirty="0" smtClean="0">
                <a:solidFill>
                  <a:srgbClr val="FF0000"/>
                </a:solidFill>
              </a:rPr>
              <a:t>memory thrashing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Topological and geometric </a:t>
            </a:r>
            <a:r>
              <a:rPr lang="en-US" dirty="0" smtClean="0">
                <a:solidFill>
                  <a:srgbClr val="FF0000"/>
                </a:solidFill>
              </a:rPr>
              <a:t>guarantees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Guarantee of termination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Potentially </a:t>
            </a:r>
            <a:r>
              <a:rPr lang="en-US" dirty="0" smtClean="0">
                <a:solidFill>
                  <a:srgbClr val="FF0000"/>
                </a:solidFill>
              </a:rPr>
              <a:t>parallelizable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82" name="Picture 1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787650"/>
            <a:ext cx="4241800" cy="3384550"/>
          </a:xfrm>
          <a:prstGeom prst="rect">
            <a:avLst/>
          </a:prstGeom>
          <a:noFill/>
        </p:spPr>
      </p:pic>
      <p:sp>
        <p:nvSpPr>
          <p:cNvPr id="54274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A Natural Solution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3225"/>
            <a:ext cx="8229600" cy="112395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Use an </a:t>
            </a:r>
            <a:r>
              <a:rPr lang="en-US" dirty="0" err="1" smtClean="0"/>
              <a:t>octree</a:t>
            </a:r>
            <a:r>
              <a:rPr lang="en-US" dirty="0" smtClean="0"/>
              <a:t> T to divide S and process points in each node v of T separately</a:t>
            </a:r>
          </a:p>
        </p:txBody>
      </p:sp>
      <p:pic>
        <p:nvPicPr>
          <p:cNvPr id="54281" name="Picture 9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787650"/>
            <a:ext cx="4241800" cy="3384550"/>
          </a:xfrm>
          <a:prstGeom prst="rect">
            <a:avLst/>
          </a:prstGeom>
          <a:noFill/>
        </p:spPr>
      </p:pic>
      <p:pic>
        <p:nvPicPr>
          <p:cNvPr id="54280" name="Picture 8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2787650"/>
            <a:ext cx="4241800" cy="338455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Two Concerns</a:t>
            </a:r>
          </a:p>
        </p:txBody>
      </p:sp>
      <p:sp>
        <p:nvSpPr>
          <p:cNvPr id="56322" name="Rectangle 2"/>
          <p:cNvSpPr txBox="1">
            <a:spLocks noChangeArrowheads="1"/>
          </p:cNvSpPr>
          <p:nvPr/>
        </p:nvSpPr>
        <p:spPr bwMode="auto">
          <a:xfrm>
            <a:off x="533400" y="1600200"/>
            <a:ext cx="7848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58320" rIns="92160" bIns="46080"/>
          <a:lstStyle/>
          <a:p>
            <a:pPr marL="338138" indent="-338138">
              <a:lnSpc>
                <a:spcPct val="98000"/>
              </a:lnSpc>
              <a:spcBef>
                <a:spcPts val="800"/>
              </a:spcBef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 dirty="0"/>
              <a:t>Termination</a:t>
            </a:r>
          </a:p>
          <a:p>
            <a:pPr marL="338138" indent="-338138">
              <a:lnSpc>
                <a:spcPct val="98000"/>
              </a:lnSpc>
              <a:spcBef>
                <a:spcPts val="800"/>
              </a:spcBef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 dirty="0"/>
              <a:t>Mesh consistency</a:t>
            </a:r>
          </a:p>
        </p:txBody>
      </p:sp>
      <p:pic>
        <p:nvPicPr>
          <p:cNvPr id="56326" name="Picture 6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0"/>
            <a:ext cx="8647113" cy="275113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533400"/>
            <a:ext cx="8001000" cy="10668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Delsurf</a:t>
            </a:r>
            <a:r>
              <a:rPr lang="en-US" sz="4000" dirty="0" smtClean="0"/>
              <a:t> =Smooth surface meshing</a:t>
            </a:r>
            <a:endParaRPr lang="en-US" sz="4000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609600" y="2209800"/>
            <a:ext cx="80010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 err="1" smtClean="0"/>
              <a:t>DelPSC</a:t>
            </a:r>
            <a:r>
              <a:rPr lang="en-US" sz="4000" kern="0" dirty="0" smtClean="0"/>
              <a:t>=</a:t>
            </a:r>
            <a:r>
              <a:rPr lang="en-US" sz="4000" kern="0" dirty="0" err="1" smtClean="0"/>
              <a:t>Delsurf</a:t>
            </a:r>
            <a:r>
              <a:rPr lang="en-US" sz="4000" kern="0" dirty="0" smtClean="0"/>
              <a:t> + Protection</a:t>
            </a:r>
          </a:p>
          <a:p>
            <a:pPr eaLnBrk="1" hangingPunct="1"/>
            <a:r>
              <a:rPr lang="en-US" sz="4000" kern="0" dirty="0"/>
              <a:t> </a:t>
            </a:r>
            <a:r>
              <a:rPr lang="en-US" sz="4000" kern="0" dirty="0" smtClean="0"/>
              <a:t>  =PSC meshing</a:t>
            </a:r>
            <a:endParaRPr lang="en-US" sz="4000" kern="0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09600" y="3810000"/>
            <a:ext cx="8229600" cy="129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 kern="0" dirty="0" err="1" smtClean="0"/>
              <a:t>LocPSC</a:t>
            </a:r>
            <a:r>
              <a:rPr lang="en-US" sz="4000" kern="0" dirty="0" smtClean="0"/>
              <a:t>=</a:t>
            </a:r>
            <a:r>
              <a:rPr lang="en-US" sz="4000" kern="0" dirty="0" err="1" smtClean="0"/>
              <a:t>DelPSC+Localization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36814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Termination Trouble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3724275" cy="379888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A locally furthest point in node v can be very close to a point in other nodes</a:t>
            </a:r>
          </a:p>
        </p:txBody>
      </p:sp>
      <p:pic>
        <p:nvPicPr>
          <p:cNvPr id="58374" name="Picture 6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338" y="1905000"/>
            <a:ext cx="4487862" cy="384333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Messing Mesh Consistency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524875" cy="107473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Individual meshes do not blend consistently across boundaries</a:t>
            </a:r>
          </a:p>
        </p:txBody>
      </p:sp>
      <p:pic>
        <p:nvPicPr>
          <p:cNvPr id="60421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2313" y="2819400"/>
            <a:ext cx="5018087" cy="33528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/>
              <a:t>LocDel</a:t>
            </a:r>
            <a:r>
              <a:rPr lang="en-US" dirty="0" smtClean="0"/>
              <a:t> Algorithm: Overview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153400" cy="379888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Process nodes from a queue Q</a:t>
            </a:r>
          </a:p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Refines nodes with parameter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/>
              <a:t> if there are violations</a:t>
            </a:r>
          </a:p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dirty="0" smtClean="0"/>
          </a:p>
        </p:txBody>
      </p:sp>
      <p:pic>
        <p:nvPicPr>
          <p:cNvPr id="62469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0363" y="3581400"/>
            <a:ext cx="3043237" cy="2538413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Splitting and reprocessing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143875" cy="379888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Split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Let S</a:t>
            </a:r>
            <a:r>
              <a:rPr lang="en-US" baseline="-25000" smtClean="0">
                <a:sym typeface="Symbol" pitchFamily="18" charset="2"/>
              </a:rPr>
              <a:t></a:t>
            </a:r>
            <a:r>
              <a:rPr lang="en-US" smtClean="0"/>
              <a:t> =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∩ S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Split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into eight children if ||S</a:t>
            </a:r>
            <a:r>
              <a:rPr lang="en-US" baseline="-25000" smtClean="0">
                <a:sym typeface="Symbol" pitchFamily="18" charset="2"/>
              </a:rPr>
              <a:t></a:t>
            </a:r>
            <a:r>
              <a:rPr lang="en-US" smtClean="0"/>
              <a:t>||&gt;</a:t>
            </a:r>
            <a:r>
              <a:rPr lang="en-US" smtClean="0">
                <a:sym typeface="Symbol" pitchFamily="18" charset="2"/>
              </a:rPr>
              <a:t> </a:t>
            </a:r>
            <a:r>
              <a:rPr lang="en-US" sz="4000" smtClean="0">
                <a:sym typeface="Symbol" pitchFamily="18" charset="2"/>
              </a:rPr>
              <a:t> </a:t>
            </a:r>
            <a:endParaRPr lang="en-US" smtClean="0"/>
          </a:p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Reprocess </a:t>
            </a:r>
            <a:r>
              <a:rPr lang="en-US" smtClean="0">
                <a:sym typeface="Symbol" pitchFamily="18" charset="2"/>
              </a:rPr>
              <a:t></a:t>
            </a:r>
            <a:endParaRPr lang="en-US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</a:t>
            </a:r>
            <a:r>
              <a:rPr lang="en-US" dirty="0" smtClean="0">
                <a:sym typeface="Symbol" pitchFamily="18" charset="2"/>
              </a:rPr>
              <a:t></a:t>
            </a:r>
            <a:endParaRPr lang="zh-CN" altLang="en-US" dirty="0" smtClean="0">
              <a:ea typeface="宋体"/>
              <a:cs typeface="宋体"/>
            </a:endParaRPr>
          </a:p>
        </p:txBody>
      </p:sp>
      <p:pic>
        <p:nvPicPr>
          <p:cNvPr id="66567" name="Picture 7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5905500" cy="3475038"/>
          </a:xfrm>
          <a:prstGeom prst="rect">
            <a:avLst/>
          </a:prstGeom>
          <a:noFill/>
        </p:spPr>
      </p:pic>
      <p:pic>
        <p:nvPicPr>
          <p:cNvPr id="66566" name="Picture 6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33600"/>
            <a:ext cx="5905500" cy="3475038"/>
          </a:xfrm>
          <a:prstGeom prst="rect">
            <a:avLst/>
          </a:prstGeom>
          <a:noFill/>
        </p:spPr>
      </p:pic>
      <p:pic>
        <p:nvPicPr>
          <p:cNvPr id="66568" name="Picture 8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133600"/>
            <a:ext cx="5905500" cy="3475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Refining node </a:t>
            </a:r>
            <a:r>
              <a:rPr lang="en-US" smtClean="0">
                <a:sym typeface="Symbol" pitchFamily="18" charset="2"/>
              </a:rPr>
              <a:t></a:t>
            </a:r>
            <a:endParaRPr lang="en-US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4343400" cy="457200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Augment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Assemble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sz="4000" baseline="-25000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r>
              <a:rPr lang="en-US" dirty="0" smtClean="0">
                <a:solidFill>
                  <a:srgbClr val="FF0000"/>
                </a:solidFill>
              </a:rPr>
              <a:t>=N</a:t>
            </a:r>
            <a:r>
              <a:rPr lang="en-US" baseline="-25000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r>
              <a:rPr lang="en-US" dirty="0" smtClean="0">
                <a:solidFill>
                  <a:srgbClr val="FF0000"/>
                </a:solidFill>
              </a:rPr>
              <a:t>US</a:t>
            </a:r>
            <a:r>
              <a:rPr lang="en-US" baseline="-25000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Compute Del R</a:t>
            </a:r>
            <a:r>
              <a:rPr lang="en-US" baseline="-25000" dirty="0" smtClean="0">
                <a:sym typeface="Symbol" pitchFamily="18" charset="2"/>
              </a:rPr>
              <a:t></a:t>
            </a:r>
            <a:r>
              <a:rPr lang="en-US" dirty="0" smtClean="0"/>
              <a:t>|</a:t>
            </a:r>
            <a:r>
              <a:rPr lang="en-US" baseline="-25000" dirty="0" smtClean="0"/>
              <a:t>M</a:t>
            </a:r>
          </a:p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Refine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Surface Delaunay ball larger than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endParaRPr lang="en-US" dirty="0" smtClean="0"/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err="1" smtClean="0">
                <a:solidFill>
                  <a:srgbClr val="FF0000"/>
                </a:solidFill>
              </a:rPr>
              <a:t>F</a:t>
            </a:r>
            <a:r>
              <a:rPr lang="en-US" baseline="-25000" dirty="0" err="1" smtClean="0">
                <a:solidFill>
                  <a:srgbClr val="FF0000"/>
                </a:solidFill>
              </a:rPr>
              <a:t>p</a:t>
            </a:r>
            <a:r>
              <a:rPr lang="en-US" baseline="-25000" dirty="0" smtClean="0"/>
              <a:t> </a:t>
            </a:r>
            <a:r>
              <a:rPr lang="en-US" dirty="0" smtClean="0">
                <a:sym typeface="Symbol" pitchFamily="18" charset="2"/>
              </a:rPr>
              <a:t> </a:t>
            </a:r>
            <a:r>
              <a:rPr lang="en-US" dirty="0" smtClean="0"/>
              <a:t>Del R</a:t>
            </a:r>
            <a:r>
              <a:rPr lang="en-US" baseline="-25000" dirty="0" smtClean="0">
                <a:sym typeface="Symbol" pitchFamily="18" charset="2"/>
              </a:rPr>
              <a:t></a:t>
            </a:r>
            <a:r>
              <a:rPr lang="en-US" dirty="0" smtClean="0"/>
              <a:t>|</a:t>
            </a:r>
            <a:r>
              <a:rPr lang="en-US" baseline="-25000" dirty="0" smtClean="0"/>
              <a:t>M </a:t>
            </a:r>
            <a:r>
              <a:rPr lang="en-US" dirty="0" smtClean="0"/>
              <a:t>is not a disk</a:t>
            </a:r>
            <a:endParaRPr lang="en-US" baseline="-25000" dirty="0" smtClean="0"/>
          </a:p>
        </p:txBody>
      </p:sp>
      <p:pic>
        <p:nvPicPr>
          <p:cNvPr id="67589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513" y="1905000"/>
            <a:ext cx="4103687" cy="365918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Returned points for violations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143875" cy="3941763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Checking Violations 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Large triangle t incident to p </a:t>
            </a:r>
            <a:r>
              <a:rPr lang="el-GR" smtClean="0">
                <a:cs typeface="Tahoma" pitchFamily="34" charset="0"/>
              </a:rPr>
              <a:t>ϵ</a:t>
            </a:r>
            <a:r>
              <a:rPr lang="en-US" smtClean="0"/>
              <a:t> S</a:t>
            </a:r>
            <a:r>
              <a:rPr lang="en-US" baseline="-25000" smtClean="0">
                <a:sym typeface="Symbol" pitchFamily="18" charset="2"/>
              </a:rPr>
              <a:t></a:t>
            </a:r>
            <a:endParaRPr lang="en-US" baseline="-25000" smtClean="0"/>
          </a:p>
          <a:p>
            <a:pPr marL="1138238" lvl="2" indent="-223838" eaLnBrk="1" hangingPunct="1"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Radius of surface ball &gt; </a:t>
            </a:r>
            <a:r>
              <a:rPr lang="el-GR" smtClean="0">
                <a:cs typeface="Tahoma" pitchFamily="34" charset="0"/>
              </a:rPr>
              <a:t>λ</a:t>
            </a:r>
          </a:p>
          <a:p>
            <a:pPr marL="1138238" lvl="2" indent="-223838" eaLnBrk="1" hangingPunct="1"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Return (p,p*) where p* is furthest dual(t) ∩ M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Non-disk surface star F</a:t>
            </a:r>
            <a:r>
              <a:rPr lang="en-US" baseline="-25000" smtClean="0"/>
              <a:t>p</a:t>
            </a:r>
          </a:p>
          <a:p>
            <a:pPr marL="1138238" lvl="2" indent="-223838" eaLnBrk="1" hangingPunct="1"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Return (p,p*) where p* is the furthest dual(t) ∩ M among all triangles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/>
              <a:t>Modified Point Insertions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3800475" cy="464820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Modified insertion strategy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If nearest point s </a:t>
            </a:r>
            <a:r>
              <a:rPr lang="el-GR" dirty="0" smtClean="0">
                <a:cs typeface="Tahoma" pitchFamily="34" charset="0"/>
              </a:rPr>
              <a:t>ϵ</a:t>
            </a:r>
            <a:r>
              <a:rPr lang="en-US" dirty="0" smtClean="0"/>
              <a:t> S to p* is within </a:t>
            </a:r>
            <a:r>
              <a:rPr lang="el-GR" dirty="0" smtClean="0">
                <a:solidFill>
                  <a:srgbClr val="FF0000"/>
                </a:solidFill>
                <a:cs typeface="Tahoma" pitchFamily="34" charset="0"/>
              </a:rPr>
              <a:t>λ</a:t>
            </a:r>
            <a:r>
              <a:rPr lang="en-US" dirty="0" smtClean="0">
                <a:solidFill>
                  <a:srgbClr val="FF0000"/>
                </a:solidFill>
              </a:rPr>
              <a:t>/8 </a:t>
            </a:r>
            <a:r>
              <a:rPr lang="en-US" dirty="0" smtClean="0"/>
              <a:t>and s </a:t>
            </a:r>
            <a:r>
              <a:rPr lang="en-US" dirty="0" smtClean="0">
                <a:cs typeface="Tahoma" pitchFamily="34" charset="0"/>
              </a:rPr>
              <a:t>≠</a:t>
            </a:r>
            <a:r>
              <a:rPr lang="en-US" dirty="0" smtClean="0"/>
              <a:t> p, then </a:t>
            </a:r>
            <a:r>
              <a:rPr lang="en-US" dirty="0" smtClean="0">
                <a:solidFill>
                  <a:srgbClr val="FF0000"/>
                </a:solidFill>
              </a:rPr>
              <a:t>add s to R</a:t>
            </a:r>
            <a:r>
              <a:rPr lang="en-US" baseline="-25000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Else add </a:t>
            </a:r>
            <a:r>
              <a:rPr lang="en-US" dirty="0" smtClean="0">
                <a:solidFill>
                  <a:srgbClr val="FF0000"/>
                </a:solidFill>
              </a:rPr>
              <a:t>p* to R</a:t>
            </a:r>
            <a:r>
              <a:rPr lang="en-US" baseline="-25000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p* augments S, but s does not</a:t>
            </a:r>
          </a:p>
        </p:txBody>
      </p:sp>
      <p:pic>
        <p:nvPicPr>
          <p:cNvPr id="71685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338" y="1905000"/>
            <a:ext cx="4487862" cy="384333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 Point insertions</a:t>
            </a:r>
          </a:p>
        </p:txBody>
      </p:sp>
      <p:pic>
        <p:nvPicPr>
          <p:cNvPr id="73733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0400" y="1524000"/>
            <a:ext cx="5613400" cy="457358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85738"/>
            <a:ext cx="9144000" cy="155733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 smtClean="0"/>
              <a:t>Reprocessing nodes for Consistency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1"/>
            <a:ext cx="4410075" cy="2590799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Needed for mesh consistency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Suppose s is added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err="1" smtClean="0"/>
              <a:t>Enqueue</a:t>
            </a:r>
            <a:r>
              <a:rPr lang="en-US" dirty="0" smtClean="0"/>
              <a:t> each node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r>
              <a:rPr lang="en-US" dirty="0" smtClean="0">
                <a:solidFill>
                  <a:srgbClr val="FF0000"/>
                </a:solidFill>
              </a:rPr>
              <a:t>' </a:t>
            </a:r>
            <a:r>
              <a:rPr lang="en-US" dirty="0" smtClean="0">
                <a:solidFill>
                  <a:srgbClr val="FF0000"/>
                </a:solidFill>
                <a:cs typeface="Tahoma" pitchFamily="34" charset="0"/>
              </a:rPr>
              <a:t>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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s.t</a:t>
            </a:r>
            <a:r>
              <a:rPr lang="en-US" dirty="0" smtClean="0">
                <a:solidFill>
                  <a:srgbClr val="FF0000"/>
                </a:solidFill>
              </a:rPr>
              <a:t>. d(s,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 </a:t>
            </a:r>
            <a:r>
              <a:rPr lang="en-US" dirty="0" smtClean="0">
                <a:solidFill>
                  <a:srgbClr val="FF0000"/>
                </a:solidFill>
              </a:rPr>
              <a:t>') </a:t>
            </a:r>
            <a:r>
              <a:rPr lang="en-US" dirty="0" smtClean="0">
                <a:solidFill>
                  <a:srgbClr val="FF0000"/>
                </a:solidFill>
                <a:cs typeface="Tahoma" pitchFamily="34" charset="0"/>
              </a:rPr>
              <a:t>≤</a:t>
            </a:r>
            <a:r>
              <a:rPr lang="en-US" dirty="0" smtClean="0">
                <a:solidFill>
                  <a:srgbClr val="FF0000"/>
                </a:solidFill>
              </a:rPr>
              <a:t> 2</a:t>
            </a:r>
            <a:r>
              <a:rPr lang="el-GR" dirty="0" smtClean="0">
                <a:solidFill>
                  <a:srgbClr val="FF0000"/>
                </a:solidFill>
                <a:cs typeface="Tahoma" pitchFamily="34" charset="0"/>
              </a:rPr>
              <a:t>λ</a:t>
            </a:r>
          </a:p>
        </p:txBody>
      </p:sp>
      <p:pic>
        <p:nvPicPr>
          <p:cNvPr id="75784" name="Picture 8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8426" y="2133600"/>
            <a:ext cx="3712211" cy="40259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Delaunay Triangulations</a:t>
            </a:r>
          </a:p>
        </p:txBody>
      </p:sp>
      <p:sp>
        <p:nvSpPr>
          <p:cNvPr id="21509" name="Text Box 17"/>
          <p:cNvSpPr txBox="1">
            <a:spLocks noChangeArrowheads="1"/>
          </p:cNvSpPr>
          <p:nvPr/>
        </p:nvSpPr>
        <p:spPr bwMode="auto">
          <a:xfrm>
            <a:off x="457200" y="2057400"/>
            <a:ext cx="2743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00370" name="Rectangle 18"/>
          <p:cNvSpPr>
            <a:spLocks noChangeArrowheads="1"/>
          </p:cNvSpPr>
          <p:nvPr/>
        </p:nvSpPr>
        <p:spPr bwMode="auto">
          <a:xfrm>
            <a:off x="457200" y="1600200"/>
            <a:ext cx="487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/>
          <a:lstStyle/>
          <a:p>
            <a:pPr marL="342900" indent="-342900">
              <a:buClr>
                <a:schemeClr val="folHlink"/>
              </a:buClr>
            </a:pPr>
            <a:r>
              <a:rPr lang="en-US" sz="2000" dirty="0"/>
              <a:t>For a finite point set S </a:t>
            </a:r>
            <a:r>
              <a:rPr lang="en-US" sz="2000" dirty="0">
                <a:sym typeface="Symbol" pitchFamily="18" charset="2"/>
              </a:rPr>
              <a:t></a:t>
            </a:r>
            <a:r>
              <a:rPr lang="en-US" sz="2000" dirty="0"/>
              <a:t> </a:t>
            </a:r>
            <a:r>
              <a:rPr lang="en-US" sz="2000" b="1" dirty="0"/>
              <a:t>R</a:t>
            </a:r>
            <a:r>
              <a:rPr lang="en-US" sz="2000" baseline="30000" dirty="0"/>
              <a:t>3</a:t>
            </a:r>
            <a:r>
              <a:rPr lang="en-US" sz="2000" dirty="0"/>
              <a:t> let p </a:t>
            </a:r>
            <a:r>
              <a:rPr lang="en-US" sz="2000" dirty="0">
                <a:sym typeface="Symbol" pitchFamily="18" charset="2"/>
              </a:rPr>
              <a:t></a:t>
            </a:r>
            <a:r>
              <a:rPr lang="en-US" sz="2000" dirty="0"/>
              <a:t> S:</a:t>
            </a:r>
          </a:p>
          <a:p>
            <a:pPr marL="342900" indent="-342900">
              <a:buClr>
                <a:schemeClr val="folHlink"/>
              </a:buClr>
            </a:pPr>
            <a:r>
              <a:rPr lang="en-US" sz="2000" b="1" dirty="0" err="1"/>
              <a:t>Voronoi</a:t>
            </a:r>
            <a:r>
              <a:rPr lang="en-US" sz="2000" b="1" dirty="0"/>
              <a:t> cell</a:t>
            </a:r>
            <a:r>
              <a:rPr lang="en-US" sz="2000" dirty="0"/>
              <a:t> of p:</a:t>
            </a:r>
          </a:p>
          <a:p>
            <a:pPr marL="742950" lvl="1" indent="-285750">
              <a:buClr>
                <a:schemeClr val="accent1"/>
              </a:buClr>
            </a:pPr>
            <a:r>
              <a:rPr lang="en-US" sz="1600" dirty="0" err="1"/>
              <a:t>V</a:t>
            </a:r>
            <a:r>
              <a:rPr lang="en-US" sz="1600" baseline="-25000" dirty="0" err="1"/>
              <a:t>p</a:t>
            </a:r>
            <a:r>
              <a:rPr lang="en-US" sz="1600" dirty="0"/>
              <a:t> = set of all points in </a:t>
            </a:r>
            <a:r>
              <a:rPr lang="en-US" sz="1600" b="1" dirty="0"/>
              <a:t>R</a:t>
            </a:r>
            <a:r>
              <a:rPr lang="en-US" sz="1600" baseline="30000" dirty="0"/>
              <a:t>3</a:t>
            </a:r>
            <a:r>
              <a:rPr lang="en-US" sz="1600" dirty="0"/>
              <a:t> closer to p than any other point in S.</a:t>
            </a:r>
          </a:p>
          <a:p>
            <a:pPr marL="342900" indent="-342900">
              <a:buClr>
                <a:schemeClr val="folHlink"/>
              </a:buClr>
            </a:pPr>
            <a:r>
              <a:rPr lang="en-US" sz="2000" b="1" dirty="0" err="1"/>
              <a:t>Voronoi</a:t>
            </a:r>
            <a:r>
              <a:rPr lang="en-US" sz="2000" b="1" dirty="0"/>
              <a:t> k-face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1"/>
              </a:buClr>
            </a:pPr>
            <a:r>
              <a:rPr lang="en-US" sz="1600" dirty="0"/>
              <a:t>Intersection of 4-k </a:t>
            </a:r>
            <a:r>
              <a:rPr lang="en-US" sz="1600" dirty="0" err="1"/>
              <a:t>Voronoi</a:t>
            </a:r>
            <a:r>
              <a:rPr lang="en-US" sz="1600" dirty="0"/>
              <a:t> cells.</a:t>
            </a:r>
          </a:p>
          <a:p>
            <a:pPr marL="342900" indent="-342900">
              <a:buClr>
                <a:schemeClr val="folHlink"/>
              </a:buClr>
            </a:pPr>
            <a:r>
              <a:rPr lang="en-US" sz="2000" b="1" dirty="0" err="1"/>
              <a:t>Voronoi</a:t>
            </a:r>
            <a:r>
              <a:rPr lang="en-US" sz="2000" b="1" dirty="0"/>
              <a:t> Diagram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1"/>
              </a:buClr>
            </a:pPr>
            <a:r>
              <a:rPr lang="en-US" sz="1600" dirty="0" err="1"/>
              <a:t>Vor</a:t>
            </a:r>
            <a:r>
              <a:rPr lang="en-US" sz="1600" dirty="0"/>
              <a:t> S = collection of all </a:t>
            </a:r>
            <a:r>
              <a:rPr lang="en-US" sz="1600" dirty="0" err="1"/>
              <a:t>Voronoi</a:t>
            </a:r>
            <a:r>
              <a:rPr lang="en-US" sz="1600" dirty="0"/>
              <a:t> faces.</a:t>
            </a:r>
          </a:p>
          <a:p>
            <a:pPr marL="342900" indent="-342900">
              <a:buClr>
                <a:schemeClr val="folHlink"/>
              </a:buClr>
            </a:pPr>
            <a:r>
              <a:rPr lang="en-US" sz="2000" b="1" dirty="0"/>
              <a:t>Delaunay j-simplex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1"/>
              </a:buClr>
            </a:pPr>
            <a:r>
              <a:rPr lang="en-US" sz="1600" dirty="0"/>
              <a:t>Convex hull of j+1 points which define a </a:t>
            </a:r>
            <a:r>
              <a:rPr lang="en-US" sz="1600" dirty="0" err="1"/>
              <a:t>Voronoi</a:t>
            </a:r>
            <a:r>
              <a:rPr lang="en-US" sz="1600" dirty="0"/>
              <a:t> (3-j)-face.</a:t>
            </a:r>
          </a:p>
          <a:p>
            <a:pPr marL="342900" indent="-342900">
              <a:buClr>
                <a:schemeClr val="folHlink"/>
              </a:buClr>
            </a:pPr>
            <a:r>
              <a:rPr lang="en-US" sz="2000" b="1" dirty="0"/>
              <a:t>Delaunay Triangulation</a:t>
            </a:r>
            <a:r>
              <a:rPr lang="en-US" sz="2000" dirty="0"/>
              <a:t>:</a:t>
            </a:r>
          </a:p>
          <a:p>
            <a:pPr marL="742950" lvl="1" indent="-285750">
              <a:buClr>
                <a:schemeClr val="accent1"/>
              </a:buClr>
            </a:pPr>
            <a:r>
              <a:rPr lang="en-US" sz="1600" dirty="0"/>
              <a:t>Del S = collection of Delaunay </a:t>
            </a:r>
            <a:r>
              <a:rPr lang="en-US" sz="1600" dirty="0" err="1"/>
              <a:t>simplices</a:t>
            </a:r>
            <a:r>
              <a:rPr lang="en-US" sz="1600" dirty="0"/>
              <a:t>.</a:t>
            </a:r>
          </a:p>
        </p:txBody>
      </p:sp>
      <p:pic>
        <p:nvPicPr>
          <p:cNvPr id="21513" name="Picture 9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600200"/>
            <a:ext cx="3175000" cy="3810000"/>
          </a:xfrm>
          <a:prstGeom prst="rect">
            <a:avLst/>
          </a:prstGeom>
          <a:noFill/>
        </p:spPr>
      </p:pic>
      <p:pic>
        <p:nvPicPr>
          <p:cNvPr id="21514" name="Picture 10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3175000" cy="3810000"/>
          </a:xfrm>
          <a:prstGeom prst="rect">
            <a:avLst/>
          </a:prstGeom>
          <a:noFill/>
        </p:spPr>
      </p:pic>
      <p:pic>
        <p:nvPicPr>
          <p:cNvPr id="21515" name="Picture 11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600200"/>
            <a:ext cx="3175000" cy="381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Maintaining light structures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228600" y="1676400"/>
            <a:ext cx="4648200" cy="3276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58320" rIns="92160" bIns="46080"/>
          <a:lstStyle/>
          <a:p>
            <a:pPr marL="338138" indent="-338138">
              <a:lnSpc>
                <a:spcPct val="98000"/>
              </a:lnSpc>
              <a:spcBef>
                <a:spcPts val="800"/>
              </a:spcBef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 dirty="0"/>
              <a:t>For each node </a:t>
            </a:r>
            <a:r>
              <a:rPr lang="en-US" sz="3200" dirty="0">
                <a:sym typeface="Symbol" pitchFamily="18" charset="2"/>
              </a:rPr>
              <a:t></a:t>
            </a:r>
            <a:r>
              <a:rPr lang="en-US" sz="3200" dirty="0"/>
              <a:t> keep:</a:t>
            </a:r>
          </a:p>
          <a:p>
            <a:pPr marL="738188" lvl="1" indent="-280988">
              <a:lnSpc>
                <a:spcPct val="97000"/>
              </a:lnSpc>
              <a:spcBef>
                <a:spcPts val="700"/>
              </a:spcBef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800" dirty="0"/>
              <a:t>S</a:t>
            </a:r>
            <a:r>
              <a:rPr lang="en-US" sz="2800" baseline="-25000" dirty="0">
                <a:sym typeface="Symbol" pitchFamily="18" charset="2"/>
              </a:rPr>
              <a:t></a:t>
            </a:r>
            <a:r>
              <a:rPr lang="en-US" sz="2800" dirty="0"/>
              <a:t> = S ∩ </a:t>
            </a:r>
            <a:r>
              <a:rPr lang="en-US" sz="2800" dirty="0">
                <a:sym typeface="Symbol" pitchFamily="18" charset="2"/>
              </a:rPr>
              <a:t></a:t>
            </a:r>
            <a:endParaRPr lang="en-US" sz="2800" dirty="0"/>
          </a:p>
          <a:p>
            <a:pPr marL="738188" lvl="1" indent="-280988">
              <a:lnSpc>
                <a:spcPct val="97000"/>
              </a:lnSpc>
              <a:spcBef>
                <a:spcPts val="700"/>
              </a:spcBef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800" dirty="0"/>
              <a:t>U</a:t>
            </a:r>
            <a:r>
              <a:rPr lang="en-US" sz="2800" baseline="-25000" dirty="0"/>
              <a:t>p </a:t>
            </a:r>
            <a:r>
              <a:rPr lang="el-GR" sz="2800" baseline="-25000" dirty="0">
                <a:cs typeface="Tahoma" pitchFamily="34" charset="0"/>
              </a:rPr>
              <a:t>ϵ</a:t>
            </a:r>
            <a:r>
              <a:rPr lang="en-US" sz="2800" baseline="-25000" dirty="0"/>
              <a:t> S</a:t>
            </a:r>
            <a:r>
              <a:rPr lang="en-US" sz="2800" baseline="-25000" dirty="0">
                <a:sym typeface="Symbol" pitchFamily="18" charset="2"/>
              </a:rPr>
              <a:t></a:t>
            </a:r>
            <a:r>
              <a:rPr lang="en-US" sz="2800" dirty="0"/>
              <a:t> </a:t>
            </a:r>
            <a:r>
              <a:rPr lang="en-US" sz="2800" dirty="0" err="1"/>
              <a:t>F</a:t>
            </a:r>
            <a:r>
              <a:rPr lang="en-US" sz="2800" baseline="-25000" dirty="0" err="1"/>
              <a:t>p</a:t>
            </a:r>
            <a:endParaRPr lang="en-US" sz="2800" baseline="-25000" dirty="0"/>
          </a:p>
          <a:p>
            <a:pPr marL="338138" indent="-338138">
              <a:lnSpc>
                <a:spcPct val="98000"/>
              </a:lnSpc>
              <a:spcBef>
                <a:spcPts val="800"/>
              </a:spcBef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 dirty="0"/>
              <a:t>Output: union of surface stars </a:t>
            </a:r>
            <a:r>
              <a:rPr lang="en-US" sz="3200" dirty="0">
                <a:solidFill>
                  <a:srgbClr val="FF0000"/>
                </a:solidFill>
              </a:rPr>
              <a:t>U</a:t>
            </a:r>
            <a:r>
              <a:rPr lang="en-US" sz="3200" baseline="-25000" dirty="0">
                <a:solidFill>
                  <a:srgbClr val="FF0000"/>
                </a:solidFill>
              </a:rPr>
              <a:t>p </a:t>
            </a:r>
            <a:r>
              <a:rPr lang="el-GR" sz="3200" baseline="-25000" dirty="0">
                <a:solidFill>
                  <a:srgbClr val="FF0000"/>
                </a:solidFill>
                <a:cs typeface="Tahoma" pitchFamily="34" charset="0"/>
              </a:rPr>
              <a:t>ϵ</a:t>
            </a:r>
            <a:r>
              <a:rPr lang="en-US" sz="3200" baseline="-25000" dirty="0">
                <a:solidFill>
                  <a:srgbClr val="FF0000"/>
                </a:solidFill>
              </a:rPr>
              <a:t> 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F</a:t>
            </a:r>
            <a:r>
              <a:rPr lang="en-US" sz="3200" baseline="-25000" dirty="0" err="1">
                <a:solidFill>
                  <a:srgbClr val="FF0000"/>
                </a:solidFill>
              </a:rPr>
              <a:t>p</a:t>
            </a:r>
            <a:endParaRPr lang="en-US" sz="3200" baseline="-25000" dirty="0">
              <a:solidFill>
                <a:srgbClr val="FF0000"/>
              </a:solidFill>
            </a:endParaRPr>
          </a:p>
        </p:txBody>
      </p:sp>
      <p:pic>
        <p:nvPicPr>
          <p:cNvPr id="77829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7238" y="1524000"/>
            <a:ext cx="4424362" cy="412115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Termination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143875" cy="379888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800" dirty="0" smtClean="0"/>
              <a:t>insertions are finite, so are </a:t>
            </a:r>
            <a:r>
              <a:rPr lang="en-US" sz="2800" dirty="0" err="1" smtClean="0"/>
              <a:t>enqueues</a:t>
            </a:r>
            <a:r>
              <a:rPr lang="en-US" sz="2800" dirty="0" smtClean="0"/>
              <a:t> and splits</a:t>
            </a: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800" dirty="0" smtClean="0"/>
              <a:t>Augmenting R</a:t>
            </a:r>
            <a:r>
              <a:rPr lang="en-US" sz="2800" baseline="-25000" dirty="0" smtClean="0">
                <a:sym typeface="Symbol" pitchFamily="18" charset="2"/>
              </a:rPr>
              <a:t></a:t>
            </a:r>
            <a:r>
              <a:rPr lang="en-US" sz="2800" dirty="0" smtClean="0"/>
              <a:t> by an existing point does not grow S</a:t>
            </a: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800" dirty="0" smtClean="0"/>
              <a:t>Consider inserting a new point s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400" dirty="0" smtClean="0"/>
              <a:t>Nearest point </a:t>
            </a:r>
            <a:r>
              <a:rPr lang="en-US" sz="2400" dirty="0" smtClean="0">
                <a:cs typeface="Tahoma" pitchFamily="34" charset="0"/>
              </a:rPr>
              <a:t>≠</a:t>
            </a:r>
            <a:r>
              <a:rPr lang="en-US" sz="2400" dirty="0" smtClean="0"/>
              <a:t> p → at least </a:t>
            </a:r>
            <a:r>
              <a:rPr lang="el-GR" sz="2400" dirty="0" smtClean="0">
                <a:cs typeface="Tahoma" pitchFamily="34" charset="0"/>
              </a:rPr>
              <a:t>λ</a:t>
            </a:r>
            <a:r>
              <a:rPr lang="en-US" sz="2400" dirty="0" smtClean="0"/>
              <a:t>/8 from S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400" dirty="0" smtClean="0"/>
              <a:t>Insertion due to triangle size → at least </a:t>
            </a:r>
            <a:r>
              <a:rPr lang="el-GR" sz="2400" dirty="0" smtClean="0">
                <a:cs typeface="Tahoma" pitchFamily="34" charset="0"/>
              </a:rPr>
              <a:t>λ</a:t>
            </a:r>
            <a:r>
              <a:rPr lang="en-US" sz="2400" dirty="0" smtClean="0"/>
              <a:t> from S 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400" dirty="0" smtClean="0"/>
              <a:t>Else → at least </a:t>
            </a:r>
            <a:r>
              <a:rPr lang="el-GR" sz="2400" dirty="0" smtClean="0">
                <a:cs typeface="Tahoma" pitchFamily="34" charset="0"/>
              </a:rPr>
              <a:t>ε</a:t>
            </a:r>
            <a:r>
              <a:rPr lang="en-US" sz="2400" baseline="-25000" dirty="0" smtClean="0"/>
              <a:t>M</a:t>
            </a:r>
            <a:r>
              <a:rPr lang="en-US" sz="2400" dirty="0" smtClean="0"/>
              <a:t> from S by our result in </a:t>
            </a:r>
            <a:r>
              <a:rPr lang="en-US" sz="2400" dirty="0" err="1" smtClean="0"/>
              <a:t>Voronoi</a:t>
            </a:r>
            <a:r>
              <a:rPr lang="en-US" sz="2400" dirty="0" smtClean="0"/>
              <a:t> point sampling: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Termination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524000"/>
            <a:ext cx="8143875" cy="4017963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Proposition  </a:t>
            </a:r>
            <a:r>
              <a:rPr lang="en-US" sz="2800" smtClean="0"/>
              <a:t>[Cheng-Dey-Ramos-Ray 2007]:</a:t>
            </a:r>
            <a:endParaRPr lang="en-US" smtClean="0"/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>
                <a:latin typeface="Symbol" pitchFamily="18" charset="2"/>
              </a:rPr>
              <a:t></a:t>
            </a:r>
            <a:r>
              <a:rPr lang="en-US" smtClean="0"/>
              <a:t> </a:t>
            </a:r>
            <a:r>
              <a:rPr lang="el-GR" smtClean="0">
                <a:cs typeface="Tahoma" pitchFamily="34" charset="0"/>
              </a:rPr>
              <a:t>ε</a:t>
            </a:r>
            <a:r>
              <a:rPr lang="en-US" baseline="-25000" smtClean="0"/>
              <a:t>M</a:t>
            </a:r>
            <a:r>
              <a:rPr lang="en-US" smtClean="0"/>
              <a:t>&gt;0 s.t. if intersections of all edges of V</a:t>
            </a:r>
            <a:r>
              <a:rPr lang="en-US" baseline="-25000" smtClean="0"/>
              <a:t>p</a:t>
            </a:r>
            <a:r>
              <a:rPr lang="en-US" smtClean="0"/>
              <a:t> with M lie within </a:t>
            </a:r>
            <a:r>
              <a:rPr lang="el-GR" smtClean="0">
                <a:cs typeface="Tahoma" pitchFamily="34" charset="0"/>
              </a:rPr>
              <a:t>ε</a:t>
            </a:r>
            <a:r>
              <a:rPr lang="en-US" baseline="-25000" smtClean="0"/>
              <a:t>M</a:t>
            </a:r>
            <a:r>
              <a:rPr lang="en-US" smtClean="0"/>
              <a:t> of p then F</a:t>
            </a:r>
            <a:r>
              <a:rPr lang="en-US" baseline="-25000" smtClean="0"/>
              <a:t>p</a:t>
            </a:r>
            <a:r>
              <a:rPr lang="en-US" smtClean="0"/>
              <a:t> forms a topological disk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937500" cy="1282700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/>
              <a:t>Mesh Theorem for Localization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8143875" cy="3798888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Theorem:</a:t>
            </a:r>
          </a:p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dirty="0" smtClean="0"/>
          </a:p>
          <a:p>
            <a:pPr marL="338138" indent="-338138" eaLnBrk="1" hangingPunct="1">
              <a:lnSpc>
                <a:spcPct val="98000"/>
              </a:lnSpc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output mesh is a </a:t>
            </a:r>
            <a:r>
              <a:rPr lang="en-US" dirty="0" smtClean="0">
                <a:solidFill>
                  <a:srgbClr val="FF0000"/>
                </a:solidFill>
              </a:rPr>
              <a:t>2-manifold</a:t>
            </a:r>
            <a:r>
              <a:rPr lang="en-US" dirty="0" smtClean="0"/>
              <a:t> without boundary for any </a:t>
            </a:r>
            <a:r>
              <a:rPr lang="en-US" dirty="0" smtClean="0">
                <a:latin typeface="Symbol" pitchFamily="18" charset="2"/>
              </a:rPr>
              <a:t>l.</a:t>
            </a: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Each point in the output is within </a:t>
            </a:r>
            <a:r>
              <a:rPr lang="en-US" dirty="0" smtClean="0">
                <a:solidFill>
                  <a:srgbClr val="FF0000"/>
                </a:solidFill>
              </a:rPr>
              <a:t>distance </a:t>
            </a:r>
            <a:r>
              <a:rPr lang="el-GR" dirty="0" smtClean="0">
                <a:solidFill>
                  <a:srgbClr val="FF0000"/>
                </a:solidFill>
                <a:cs typeface="Tahoma" pitchFamily="34" charset="0"/>
              </a:rPr>
              <a:t>λ</a:t>
            </a:r>
            <a:r>
              <a:rPr lang="en-US" dirty="0" smtClean="0">
                <a:solidFill>
                  <a:srgbClr val="FF0000"/>
                </a:solidFill>
              </a:rPr>
              <a:t> of M</a:t>
            </a:r>
          </a:p>
          <a:p>
            <a:pPr marL="338138" indent="-338138" eaLnBrk="1" hangingPunct="1">
              <a:buClr>
                <a:srgbClr val="9966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>
                <a:latin typeface="Symbol" pitchFamily="18" charset="2"/>
              </a:rPr>
              <a:t></a:t>
            </a:r>
            <a:r>
              <a:rPr lang="en-US" dirty="0" smtClean="0"/>
              <a:t> </a:t>
            </a:r>
            <a:r>
              <a:rPr lang="el-GR" dirty="0" smtClean="0">
                <a:cs typeface="Tahoma" pitchFamily="34" charset="0"/>
              </a:rPr>
              <a:t>λ</a:t>
            </a:r>
            <a:r>
              <a:rPr lang="en-US" dirty="0" smtClean="0"/>
              <a:t>*&gt;0 </a:t>
            </a:r>
            <a:r>
              <a:rPr lang="en-US" dirty="0" err="1" smtClean="0"/>
              <a:t>s.t</a:t>
            </a:r>
            <a:r>
              <a:rPr lang="en-US" dirty="0" smtClean="0"/>
              <a:t>. if </a:t>
            </a:r>
            <a:r>
              <a:rPr lang="el-GR" dirty="0" smtClean="0">
                <a:cs typeface="Tahoma" pitchFamily="34" charset="0"/>
              </a:rPr>
              <a:t>λ</a:t>
            </a:r>
            <a:r>
              <a:rPr lang="en-US" dirty="0" smtClean="0"/>
              <a:t>&lt;</a:t>
            </a:r>
            <a:r>
              <a:rPr lang="el-GR" dirty="0" smtClean="0">
                <a:cs typeface="Tahoma" pitchFamily="34" charset="0"/>
              </a:rPr>
              <a:t>λ</a:t>
            </a:r>
            <a:r>
              <a:rPr lang="en-US" dirty="0" smtClean="0"/>
              <a:t>* the output is </a:t>
            </a:r>
            <a:r>
              <a:rPr lang="en-US" dirty="0" smtClean="0">
                <a:solidFill>
                  <a:srgbClr val="FF0000"/>
                </a:solidFill>
              </a:rPr>
              <a:t>isotopic</a:t>
            </a:r>
            <a:r>
              <a:rPr lang="en-US" dirty="0" smtClean="0"/>
              <a:t> to M with </a:t>
            </a:r>
            <a:r>
              <a:rPr lang="en-US" dirty="0" err="1" smtClean="0"/>
              <a:t>Hausdorff</a:t>
            </a:r>
            <a:r>
              <a:rPr lang="en-US" dirty="0" smtClean="0"/>
              <a:t> distance of </a:t>
            </a:r>
            <a:r>
              <a:rPr lang="en-US" dirty="0" smtClean="0">
                <a:solidFill>
                  <a:srgbClr val="FF0000"/>
                </a:solidFill>
              </a:rPr>
              <a:t>O(</a:t>
            </a:r>
            <a:r>
              <a:rPr lang="el-GR" dirty="0" smtClean="0">
                <a:solidFill>
                  <a:srgbClr val="FF0000"/>
                </a:solidFill>
                <a:cs typeface="Tahoma" pitchFamily="34" charset="0"/>
              </a:rPr>
              <a:t>λ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Manifoldness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457200" y="1752600"/>
            <a:ext cx="4724400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58320" rIns="92160" bIns="46080"/>
          <a:lstStyle/>
          <a:p>
            <a:pPr marL="338138" indent="-338138">
              <a:lnSpc>
                <a:spcPct val="98000"/>
              </a:lnSpc>
              <a:spcBef>
                <a:spcPts val="800"/>
              </a:spcBef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/>
              <a:t>We require surface stars to fit together globally</a:t>
            </a:r>
          </a:p>
          <a:p>
            <a:pPr marL="338138" indent="-338138">
              <a:lnSpc>
                <a:spcPct val="97000"/>
              </a:lnSpc>
              <a:spcBef>
                <a:spcPts val="800"/>
              </a:spcBef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3200"/>
              <a:t>Consistency condition: In the output complex U</a:t>
            </a:r>
            <a:r>
              <a:rPr lang="en-US" sz="3200" baseline="-25000"/>
              <a:t>p</a:t>
            </a:r>
            <a:r>
              <a:rPr lang="en-US" sz="3200"/>
              <a:t>F</a:t>
            </a:r>
            <a:r>
              <a:rPr lang="en-US" sz="3200" baseline="-25000"/>
              <a:t>p</a:t>
            </a:r>
            <a:r>
              <a:rPr lang="en-US" sz="3200"/>
              <a:t>, a triangle </a:t>
            </a:r>
            <a:r>
              <a:rPr lang="en-US" sz="3200" i="1"/>
              <a:t>abc</a:t>
            </a:r>
            <a:r>
              <a:rPr lang="en-US" sz="3200"/>
              <a:t> is in F</a:t>
            </a:r>
            <a:r>
              <a:rPr lang="en-US" sz="3200" baseline="-25000"/>
              <a:t>a</a:t>
            </a:r>
            <a:r>
              <a:rPr lang="en-US" sz="3200"/>
              <a:t> if and only if it is also in F</a:t>
            </a:r>
            <a:r>
              <a:rPr lang="en-US" sz="3200" baseline="-25000"/>
              <a:t>b</a:t>
            </a:r>
            <a:r>
              <a:rPr lang="en-US" sz="3200"/>
              <a:t> and F</a:t>
            </a:r>
            <a:r>
              <a:rPr lang="en-US" sz="3200" baseline="-25000"/>
              <a:t>c</a:t>
            </a:r>
          </a:p>
        </p:txBody>
      </p:sp>
      <p:pic>
        <p:nvPicPr>
          <p:cNvPr id="86021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981200"/>
            <a:ext cx="3811588" cy="3554413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Manifoldness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524000"/>
            <a:ext cx="8763000" cy="4017963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Theorem:  At termination UF</a:t>
            </a:r>
            <a:r>
              <a:rPr lang="en-US" baseline="-25000" smtClean="0"/>
              <a:t>p </a:t>
            </a:r>
            <a:r>
              <a:rPr lang="en-US" smtClean="0">
                <a:sym typeface="Symbol" pitchFamily="18" charset="2"/>
              </a:rPr>
              <a:t> </a:t>
            </a:r>
            <a:r>
              <a:rPr lang="en-US" smtClean="0"/>
              <a:t>Del S|</a:t>
            </a:r>
            <a:r>
              <a:rPr lang="en-US" baseline="-25000" smtClean="0"/>
              <a:t>M</a:t>
            </a:r>
            <a:r>
              <a:rPr lang="en-US" smtClean="0"/>
              <a:t> </a:t>
            </a:r>
          </a:p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smtClean="0"/>
          </a:p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Consider the last time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is processed; t in </a:t>
            </a:r>
            <a:r>
              <a:rPr lang="en-US" smtClean="0">
                <a:sym typeface="Symbol" pitchFamily="18" charset="2"/>
              </a:rPr>
              <a:t></a:t>
            </a:r>
            <a:endParaRPr lang="en-US" smtClean="0"/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Size condition → t in Del S|</a:t>
            </a:r>
            <a:r>
              <a:rPr lang="en-US" baseline="-25000" smtClean="0"/>
              <a:t>M</a:t>
            </a:r>
            <a:r>
              <a:rPr lang="en-US" smtClean="0"/>
              <a:t> when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is done</a:t>
            </a:r>
          </a:p>
          <a:p>
            <a:pPr marL="738188" lvl="1" indent="-280988" eaLnBrk="1" hangingPunct="1">
              <a:buClr>
                <a:srgbClr val="3193FF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If t </a:t>
            </a:r>
            <a:r>
              <a:rPr lang="en-US" smtClean="0">
                <a:sym typeface="Symbol" pitchFamily="18" charset="2"/>
              </a:rPr>
              <a:t> </a:t>
            </a:r>
            <a:r>
              <a:rPr lang="en-US" smtClean="0"/>
              <a:t>Del S|</a:t>
            </a:r>
            <a:r>
              <a:rPr lang="en-US" baseline="-25000" smtClean="0"/>
              <a:t>M</a:t>
            </a:r>
            <a:r>
              <a:rPr lang="en-US" smtClean="0"/>
              <a:t> afterward, there is a point s in Delaunay ball. But, s causes </a:t>
            </a:r>
            <a:r>
              <a:rPr lang="en-US" smtClean="0">
                <a:sym typeface="Symbol" pitchFamily="18" charset="2"/>
              </a:rPr>
              <a:t></a:t>
            </a:r>
            <a:r>
              <a:rPr lang="en-US" smtClean="0"/>
              <a:t> to be reprocessed</a:t>
            </a:r>
          </a:p>
        </p:txBody>
      </p:sp>
      <p:pic>
        <p:nvPicPr>
          <p:cNvPr id="88069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4724400"/>
            <a:ext cx="1444625" cy="14446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Topology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200400"/>
            <a:ext cx="8534400" cy="114300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dirty="0" smtClean="0"/>
              <a:t>For sufficiently small </a:t>
            </a:r>
            <a:r>
              <a:rPr lang="el-GR" dirty="0" smtClean="0">
                <a:cs typeface="Tahoma" pitchFamily="34" charset="0"/>
              </a:rPr>
              <a:t>λ</a:t>
            </a:r>
            <a:r>
              <a:rPr lang="en-US" dirty="0" smtClean="0">
                <a:cs typeface="Tahoma" pitchFamily="34" charset="0"/>
              </a:rPr>
              <a:t> sampling theorem for restricted Delaunay holds which is output.</a:t>
            </a:r>
            <a:endParaRPr lang="el-GR" dirty="0" smtClean="0">
              <a:cs typeface="Tahom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Results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600200"/>
            <a:ext cx="7848600" cy="1066800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Varying</a:t>
            </a:r>
            <a:r>
              <a:rPr lang="en-US" smtClean="0">
                <a:sym typeface="Symbol" pitchFamily="18" charset="2"/>
              </a:rPr>
              <a:t> </a:t>
            </a:r>
            <a:r>
              <a:rPr lang="en-US" smtClean="0"/>
              <a:t> does not change the mesh qualitatively</a:t>
            </a:r>
          </a:p>
        </p:txBody>
      </p:sp>
      <p:pic>
        <p:nvPicPr>
          <p:cNvPr id="92165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313" y="2971800"/>
            <a:ext cx="3875087" cy="3149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Results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575" y="1447800"/>
            <a:ext cx="3629025" cy="4746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600200"/>
            <a:ext cx="3973513" cy="3941763"/>
          </a:xfrm>
        </p:spPr>
        <p:txBody>
          <a:bodyPr/>
          <a:lstStyle/>
          <a:p>
            <a:pPr marL="338138" indent="-338138" eaLnBrk="1" hangingPunct="1">
              <a:lnSpc>
                <a:spcPct val="98000"/>
              </a:lnSpc>
              <a:buClr>
                <a:srgbClr val="FFCC00"/>
              </a:buClr>
              <a:buFont typeface="Tahoma" pitchFamily="34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mtClean="0"/>
              <a:t>Optimal </a:t>
            </a:r>
            <a:r>
              <a:rPr lang="en-US" sz="4000" smtClean="0">
                <a:sym typeface="Symbol" pitchFamily="18" charset="2"/>
              </a:rPr>
              <a:t></a:t>
            </a:r>
            <a:r>
              <a:rPr lang="en-US" smtClean="0">
                <a:sym typeface="Symbol" pitchFamily="18" charset="2"/>
              </a:rPr>
              <a:t> </a:t>
            </a:r>
            <a:r>
              <a:rPr lang="en-US" smtClean="0"/>
              <a:t>is platform-dependent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Results</a:t>
            </a:r>
          </a:p>
        </p:txBody>
      </p:sp>
      <p:pic>
        <p:nvPicPr>
          <p:cNvPr id="962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5313" y="1447800"/>
            <a:ext cx="5221287" cy="4781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Restricted Delaunay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68463"/>
            <a:ext cx="494347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If the point set is sampled from a domain D.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We can define the </a:t>
            </a:r>
            <a:r>
              <a:rPr lang="en-US" sz="2400" b="1" dirty="0" smtClean="0"/>
              <a:t>restricted Delaunay triangulation, </a:t>
            </a:r>
            <a:r>
              <a:rPr lang="en-US" sz="2400" dirty="0" smtClean="0"/>
              <a:t>denoted Del S|</a:t>
            </a:r>
            <a:r>
              <a:rPr lang="en-US" sz="2400" baseline="-25000" dirty="0" smtClean="0"/>
              <a:t>D</a:t>
            </a:r>
            <a:r>
              <a:rPr lang="en-US" sz="2400" dirty="0" smtClean="0"/>
              <a:t>.</a:t>
            </a:r>
            <a:endParaRPr lang="en-US" sz="2400" b="1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Each simplex </a:t>
            </a:r>
            <a:r>
              <a:rPr lang="en-US" sz="2000" dirty="0" smtClean="0">
                <a:sym typeface="Symbol" pitchFamily="18" charset="2"/>
              </a:rPr>
              <a:t>  </a:t>
            </a:r>
            <a:r>
              <a:rPr lang="en-US" sz="2000" dirty="0" smtClean="0"/>
              <a:t>Del S|</a:t>
            </a:r>
            <a:r>
              <a:rPr lang="en-US" sz="2000" baseline="-25000" dirty="0" smtClean="0"/>
              <a:t>D</a:t>
            </a:r>
            <a:r>
              <a:rPr lang="en-US" sz="2000" dirty="0" smtClean="0"/>
              <a:t> is the dual of a </a:t>
            </a:r>
            <a:r>
              <a:rPr lang="en-US" sz="2000" dirty="0" err="1" smtClean="0"/>
              <a:t>Voronoi</a:t>
            </a:r>
            <a:r>
              <a:rPr lang="en-US" sz="2000" dirty="0" smtClean="0"/>
              <a:t> face V</a:t>
            </a:r>
            <a:r>
              <a:rPr lang="en-US" sz="2000" baseline="-25000" dirty="0" smtClean="0">
                <a:sym typeface="Symbol" pitchFamily="18" charset="2"/>
              </a:rPr>
              <a:t></a:t>
            </a:r>
            <a:r>
              <a:rPr lang="en-US" sz="2000" dirty="0" smtClean="0"/>
              <a:t> that has a nonempty intersection with the domain D.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b="1" dirty="0" smtClean="0"/>
              <a:t>Condition</a:t>
            </a:r>
            <a:r>
              <a:rPr lang="en-US" sz="2400" dirty="0" smtClean="0"/>
              <a:t> to drive Delaunay refinement often uses the restricted Delaunay triangulation as an approximation for D</a:t>
            </a:r>
          </a:p>
        </p:txBody>
      </p:sp>
      <p:pic>
        <p:nvPicPr>
          <p:cNvPr id="22538" name="Picture 10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5288" y="1752600"/>
            <a:ext cx="3516312" cy="3524250"/>
          </a:xfrm>
          <a:prstGeom prst="rect">
            <a:avLst/>
          </a:prstGeom>
          <a:noFill/>
        </p:spPr>
      </p:pic>
      <p:pic>
        <p:nvPicPr>
          <p:cNvPr id="22539" name="Picture 11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0038" y="1600200"/>
            <a:ext cx="3687762" cy="3695700"/>
          </a:xfrm>
          <a:prstGeom prst="rect">
            <a:avLst/>
          </a:prstGeom>
          <a:noFill/>
        </p:spPr>
      </p:pic>
      <p:pic>
        <p:nvPicPr>
          <p:cNvPr id="22540" name="Picture 12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0675" y="1600200"/>
            <a:ext cx="3667125" cy="3676650"/>
          </a:xfrm>
          <a:prstGeom prst="rect">
            <a:avLst/>
          </a:prstGeom>
          <a:noFill/>
        </p:spPr>
      </p:pic>
      <p:pic>
        <p:nvPicPr>
          <p:cNvPr id="22543" name="Picture 15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600200"/>
            <a:ext cx="3175000" cy="3810000"/>
          </a:xfrm>
          <a:prstGeom prst="rect">
            <a:avLst/>
          </a:prstGeom>
          <a:noFill/>
        </p:spPr>
      </p:pic>
      <p:pic>
        <p:nvPicPr>
          <p:cNvPr id="22544" name="Picture 16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600200"/>
            <a:ext cx="3175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85738"/>
            <a:ext cx="7793038" cy="1527176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Results</a:t>
            </a:r>
          </a:p>
        </p:txBody>
      </p:sp>
      <p:pic>
        <p:nvPicPr>
          <p:cNvPr id="983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8" y="4422775"/>
            <a:ext cx="8535987" cy="1677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830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88" y="1524000"/>
            <a:ext cx="8683625" cy="218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ChangeArrowheads="1"/>
          </p:cNvSpPr>
          <p:nvPr>
            <p:ph type="title"/>
          </p:nvPr>
        </p:nvSpPr>
        <p:spPr>
          <a:xfrm>
            <a:off x="673100" y="-139700"/>
            <a:ext cx="7793038" cy="1436688"/>
          </a:xfrm>
        </p:spPr>
        <p:txBody>
          <a:bodyPr tIns="63360"/>
          <a:lstStyle/>
          <a:p>
            <a:pPr eaLnBrk="1" hangingPunct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Results</a:t>
            </a:r>
          </a:p>
        </p:txBody>
      </p:sp>
      <p:pic>
        <p:nvPicPr>
          <p:cNvPr id="100357" name="Picture 5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8437563" cy="4214813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Localized Volume Meshing </a:t>
            </a:r>
            <a:r>
              <a:rPr lang="en-US" sz="2800" dirty="0" smtClean="0"/>
              <a:t>(SGP 2011)</a:t>
            </a:r>
            <a:endParaRPr lang="en-US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996600"/>
              </a:buClr>
            </a:pPr>
            <a:r>
              <a:rPr lang="en-US" sz="2800" dirty="0" smtClean="0"/>
              <a:t>Extension of </a:t>
            </a:r>
            <a:r>
              <a:rPr lang="en-US" sz="2800" dirty="0" err="1" smtClean="0"/>
              <a:t>LocDel</a:t>
            </a:r>
            <a:r>
              <a:rPr lang="en-US" sz="2800" dirty="0" smtClean="0"/>
              <a:t> to volume meshing</a:t>
            </a:r>
          </a:p>
          <a:p>
            <a:pPr>
              <a:buClr>
                <a:srgbClr val="996600"/>
              </a:buClr>
            </a:pPr>
            <a:r>
              <a:rPr lang="en-US" sz="2800" dirty="0" smtClean="0"/>
              <a:t>Leverage existing results for proofs</a:t>
            </a:r>
          </a:p>
          <a:p>
            <a:pPr lvl="1"/>
            <a:r>
              <a:rPr lang="en-US" sz="2400" dirty="0" err="1" smtClean="0"/>
              <a:t>Dey</a:t>
            </a:r>
            <a:r>
              <a:rPr lang="en-US" sz="2400" dirty="0" smtClean="0"/>
              <a:t>-Levine-</a:t>
            </a:r>
            <a:r>
              <a:rPr lang="en-US" sz="2400" dirty="0" err="1" smtClean="0"/>
              <a:t>Slatton</a:t>
            </a:r>
            <a:r>
              <a:rPr lang="en-US" sz="2400" dirty="0" smtClean="0"/>
              <a:t> 10</a:t>
            </a:r>
          </a:p>
          <a:p>
            <a:pPr lvl="1"/>
            <a:r>
              <a:rPr lang="en-US" sz="2400" dirty="0" err="1" smtClean="0"/>
              <a:t>Oudot</a:t>
            </a:r>
            <a:r>
              <a:rPr lang="en-US" sz="2400" dirty="0" smtClean="0"/>
              <a:t>-</a:t>
            </a:r>
            <a:r>
              <a:rPr lang="en-US" sz="2400" dirty="0" err="1" smtClean="0"/>
              <a:t>Rineau</a:t>
            </a:r>
            <a:r>
              <a:rPr lang="en-US" sz="2400" dirty="0" smtClean="0"/>
              <a:t>-</a:t>
            </a:r>
            <a:r>
              <a:rPr lang="en-US" sz="2400" dirty="0" err="1" smtClean="0"/>
              <a:t>Yvinec</a:t>
            </a:r>
            <a:r>
              <a:rPr lang="en-US" sz="2400" dirty="0" smtClean="0"/>
              <a:t> 05</a:t>
            </a:r>
          </a:p>
          <a:p>
            <a:pPr>
              <a:buClr>
                <a:srgbClr val="996600"/>
              </a:buClr>
            </a:pPr>
            <a:r>
              <a:rPr lang="en-US" sz="2800" dirty="0" smtClean="0"/>
              <a:t>We prove</a:t>
            </a:r>
          </a:p>
          <a:p>
            <a:pPr lvl="1"/>
            <a:r>
              <a:rPr lang="en-US" sz="2400" dirty="0" smtClean="0"/>
              <a:t>Termination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Geometric closeness</a:t>
            </a:r>
            <a:r>
              <a:rPr lang="en-US" sz="2400" dirty="0" smtClean="0"/>
              <a:t> of output to input</a:t>
            </a:r>
          </a:p>
          <a:p>
            <a:pPr lvl="1"/>
            <a:r>
              <a:rPr lang="en-US" sz="2400" dirty="0" smtClean="0"/>
              <a:t>For small </a:t>
            </a:r>
            <a:r>
              <a:rPr lang="el-GR" sz="2400" i="1" dirty="0" smtClean="0"/>
              <a:t>λ</a:t>
            </a:r>
            <a:r>
              <a:rPr lang="en-US" sz="2400" dirty="0" smtClean="0"/>
              <a:t>:</a:t>
            </a:r>
          </a:p>
          <a:p>
            <a:pPr lvl="2"/>
            <a:r>
              <a:rPr lang="en-US" sz="2000" dirty="0" smtClean="0"/>
              <a:t>Output is </a:t>
            </a:r>
            <a:r>
              <a:rPr lang="en-US" sz="2000" dirty="0" smtClean="0">
                <a:solidFill>
                  <a:srgbClr val="FF0000"/>
                </a:solidFill>
              </a:rPr>
              <a:t>isotopic </a:t>
            </a:r>
            <a:r>
              <a:rPr lang="en-US" sz="2000" dirty="0" smtClean="0"/>
              <a:t>to input</a:t>
            </a:r>
          </a:p>
          <a:p>
            <a:pPr lvl="2"/>
            <a:r>
              <a:rPr lang="en-US" sz="2000" dirty="0" err="1" smtClean="0"/>
              <a:t>Hausdorff</a:t>
            </a:r>
            <a:r>
              <a:rPr lang="en-US" sz="2000" dirty="0" smtClean="0"/>
              <a:t> distance </a:t>
            </a:r>
            <a:r>
              <a:rPr lang="en-US" sz="2000" dirty="0" smtClean="0">
                <a:solidFill>
                  <a:srgbClr val="FF0000"/>
                </a:solidFill>
              </a:rPr>
              <a:t>O(</a:t>
            </a:r>
            <a:r>
              <a:rPr lang="el-GR" sz="2000" i="1" dirty="0" smtClean="0">
                <a:solidFill>
                  <a:srgbClr val="FF0000"/>
                </a:solidFill>
              </a:rPr>
              <a:t>λ</a:t>
            </a:r>
            <a:r>
              <a:rPr lang="en-US" sz="2000" i="1" baseline="30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05486" name="Group 14"/>
          <p:cNvGrpSpPr>
            <a:grpSpLocks/>
          </p:cNvGrpSpPr>
          <p:nvPr/>
        </p:nvGrpSpPr>
        <p:grpSpPr bwMode="auto">
          <a:xfrm>
            <a:off x="4760913" y="2559050"/>
            <a:ext cx="4191000" cy="1905000"/>
            <a:chOff x="2999" y="1584"/>
            <a:chExt cx="2640" cy="1200"/>
          </a:xfrm>
        </p:grpSpPr>
        <p:grpSp>
          <p:nvGrpSpPr>
            <p:cNvPr id="9240" name="Group 24"/>
            <p:cNvGrpSpPr>
              <a:grpSpLocks/>
            </p:cNvGrpSpPr>
            <p:nvPr/>
          </p:nvGrpSpPr>
          <p:grpSpPr bwMode="auto">
            <a:xfrm>
              <a:off x="2999" y="1584"/>
              <a:ext cx="2640" cy="1200"/>
              <a:chOff x="1296" y="1872"/>
              <a:chExt cx="2976" cy="2016"/>
            </a:xfrm>
          </p:grpSpPr>
          <p:sp>
            <p:nvSpPr>
              <p:cNvPr id="105477" name="AutoShape 25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528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78" name="AutoShape 26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528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79" name="AutoShape 27"/>
              <p:cNvSpPr>
                <a:spLocks noChangeArrowheads="1"/>
              </p:cNvSpPr>
              <p:nvPr/>
            </p:nvSpPr>
            <p:spPr bwMode="auto">
              <a:xfrm>
                <a:off x="3744" y="3600"/>
                <a:ext cx="528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0" name="AutoShape 28"/>
              <p:cNvSpPr>
                <a:spLocks noChangeArrowheads="1"/>
              </p:cNvSpPr>
              <p:nvPr/>
            </p:nvSpPr>
            <p:spPr bwMode="auto">
              <a:xfrm>
                <a:off x="1296" y="3600"/>
                <a:ext cx="528" cy="2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1" name="Rectangle 29"/>
              <p:cNvSpPr>
                <a:spLocks noChangeArrowheads="1"/>
              </p:cNvSpPr>
              <p:nvPr/>
            </p:nvSpPr>
            <p:spPr bwMode="auto">
              <a:xfrm>
                <a:off x="1728" y="3792"/>
                <a:ext cx="2112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2" name="Rectangle 30"/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2064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3" name="Rectangle 31"/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192" cy="15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84" name="Rectangle 32"/>
              <p:cNvSpPr>
                <a:spLocks noChangeArrowheads="1"/>
              </p:cNvSpPr>
              <p:nvPr/>
            </p:nvSpPr>
            <p:spPr bwMode="auto">
              <a:xfrm>
                <a:off x="4128" y="2112"/>
                <a:ext cx="144" cy="15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72" y="1639"/>
              <a:ext cx="2516" cy="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LocVol</a:t>
            </a:r>
          </a:p>
        </p:txBody>
      </p:sp>
      <p:grpSp>
        <p:nvGrpSpPr>
          <p:cNvPr id="106501" name="Group 12"/>
          <p:cNvGrpSpPr>
            <a:grpSpLocks/>
          </p:cNvGrpSpPr>
          <p:nvPr/>
        </p:nvGrpSpPr>
        <p:grpSpPr bwMode="auto">
          <a:xfrm>
            <a:off x="533400" y="2133600"/>
            <a:ext cx="4191000" cy="3733800"/>
            <a:chOff x="1296" y="1872"/>
            <a:chExt cx="2976" cy="2016"/>
          </a:xfrm>
        </p:grpSpPr>
        <p:sp>
          <p:nvSpPr>
            <p:cNvPr id="106502" name="AutoShape 13"/>
            <p:cNvSpPr>
              <a:spLocks noChangeArrowheads="1"/>
            </p:cNvSpPr>
            <p:nvPr/>
          </p:nvSpPr>
          <p:spPr bwMode="auto">
            <a:xfrm>
              <a:off x="1296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3" name="AutoShape 14"/>
            <p:cNvSpPr>
              <a:spLocks noChangeArrowheads="1"/>
            </p:cNvSpPr>
            <p:nvPr/>
          </p:nvSpPr>
          <p:spPr bwMode="auto">
            <a:xfrm>
              <a:off x="3744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4" name="AutoShape 15"/>
            <p:cNvSpPr>
              <a:spLocks noChangeArrowheads="1"/>
            </p:cNvSpPr>
            <p:nvPr/>
          </p:nvSpPr>
          <p:spPr bwMode="auto">
            <a:xfrm>
              <a:off x="3744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5" name="AutoShape 16"/>
            <p:cNvSpPr>
              <a:spLocks noChangeArrowheads="1"/>
            </p:cNvSpPr>
            <p:nvPr/>
          </p:nvSpPr>
          <p:spPr bwMode="auto">
            <a:xfrm>
              <a:off x="1296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" name="Rectangle 17"/>
            <p:cNvSpPr>
              <a:spLocks noChangeArrowheads="1"/>
            </p:cNvSpPr>
            <p:nvPr/>
          </p:nvSpPr>
          <p:spPr bwMode="auto">
            <a:xfrm>
              <a:off x="1728" y="3792"/>
              <a:ext cx="2112" cy="9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7" name="Rectangle 18"/>
            <p:cNvSpPr>
              <a:spLocks noChangeArrowheads="1"/>
            </p:cNvSpPr>
            <p:nvPr/>
          </p:nvSpPr>
          <p:spPr bwMode="auto">
            <a:xfrm>
              <a:off x="1776" y="1872"/>
              <a:ext cx="2064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8" name="Rectangle 19"/>
            <p:cNvSpPr>
              <a:spLocks noChangeArrowheads="1"/>
            </p:cNvSpPr>
            <p:nvPr/>
          </p:nvSpPr>
          <p:spPr bwMode="auto">
            <a:xfrm>
              <a:off x="1296" y="2112"/>
              <a:ext cx="192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9" name="Rectangle 20"/>
            <p:cNvSpPr>
              <a:spLocks noChangeArrowheads="1"/>
            </p:cNvSpPr>
            <p:nvPr/>
          </p:nvSpPr>
          <p:spPr bwMode="auto">
            <a:xfrm>
              <a:off x="4128" y="2112"/>
              <a:ext cx="144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6510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09800"/>
            <a:ext cx="4038600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6511" name="Group 21"/>
          <p:cNvGrpSpPr>
            <a:grpSpLocks/>
          </p:cNvGrpSpPr>
          <p:nvPr/>
        </p:nvGrpSpPr>
        <p:grpSpPr bwMode="auto">
          <a:xfrm>
            <a:off x="5165725" y="1447800"/>
            <a:ext cx="3124200" cy="4800600"/>
            <a:chOff x="1296" y="1872"/>
            <a:chExt cx="2976" cy="2016"/>
          </a:xfrm>
        </p:grpSpPr>
        <p:sp>
          <p:nvSpPr>
            <p:cNvPr id="106512" name="AutoShape 22"/>
            <p:cNvSpPr>
              <a:spLocks noChangeArrowheads="1"/>
            </p:cNvSpPr>
            <p:nvPr/>
          </p:nvSpPr>
          <p:spPr bwMode="auto">
            <a:xfrm>
              <a:off x="1296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3" name="AutoShape 23"/>
            <p:cNvSpPr>
              <a:spLocks noChangeArrowheads="1"/>
            </p:cNvSpPr>
            <p:nvPr/>
          </p:nvSpPr>
          <p:spPr bwMode="auto">
            <a:xfrm>
              <a:off x="3744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4" name="AutoShape 24"/>
            <p:cNvSpPr>
              <a:spLocks noChangeArrowheads="1"/>
            </p:cNvSpPr>
            <p:nvPr/>
          </p:nvSpPr>
          <p:spPr bwMode="auto">
            <a:xfrm>
              <a:off x="3744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5" name="AutoShape 25"/>
            <p:cNvSpPr>
              <a:spLocks noChangeArrowheads="1"/>
            </p:cNvSpPr>
            <p:nvPr/>
          </p:nvSpPr>
          <p:spPr bwMode="auto">
            <a:xfrm>
              <a:off x="1296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6" name="Rectangle 26"/>
            <p:cNvSpPr>
              <a:spLocks noChangeArrowheads="1"/>
            </p:cNvSpPr>
            <p:nvPr/>
          </p:nvSpPr>
          <p:spPr bwMode="auto">
            <a:xfrm>
              <a:off x="1728" y="3792"/>
              <a:ext cx="2112" cy="9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7" name="Rectangle 27"/>
            <p:cNvSpPr>
              <a:spLocks noChangeArrowheads="1"/>
            </p:cNvSpPr>
            <p:nvPr/>
          </p:nvSpPr>
          <p:spPr bwMode="auto">
            <a:xfrm>
              <a:off x="1776" y="1872"/>
              <a:ext cx="2064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8" name="Rectangle 28"/>
            <p:cNvSpPr>
              <a:spLocks noChangeArrowheads="1"/>
            </p:cNvSpPr>
            <p:nvPr/>
          </p:nvSpPr>
          <p:spPr bwMode="auto">
            <a:xfrm>
              <a:off x="1296" y="2112"/>
              <a:ext cx="192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9" name="Rectangle 29"/>
            <p:cNvSpPr>
              <a:spLocks noChangeArrowheads="1"/>
            </p:cNvSpPr>
            <p:nvPr/>
          </p:nvSpPr>
          <p:spPr bwMode="auto">
            <a:xfrm>
              <a:off x="4128" y="2112"/>
              <a:ext cx="144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652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524000"/>
            <a:ext cx="2973388" cy="466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LocVol</a:t>
            </a:r>
          </a:p>
        </p:txBody>
      </p:sp>
      <p:sp>
        <p:nvSpPr>
          <p:cNvPr id="10854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grpSp>
        <p:nvGrpSpPr>
          <p:cNvPr id="108549" name="Group 15"/>
          <p:cNvGrpSpPr>
            <a:grpSpLocks/>
          </p:cNvGrpSpPr>
          <p:nvPr/>
        </p:nvGrpSpPr>
        <p:grpSpPr bwMode="auto">
          <a:xfrm>
            <a:off x="1524000" y="1447800"/>
            <a:ext cx="6096000" cy="4800600"/>
            <a:chOff x="1296" y="1872"/>
            <a:chExt cx="2976" cy="2016"/>
          </a:xfrm>
        </p:grpSpPr>
        <p:sp>
          <p:nvSpPr>
            <p:cNvPr id="108550" name="AutoShape 16"/>
            <p:cNvSpPr>
              <a:spLocks noChangeArrowheads="1"/>
            </p:cNvSpPr>
            <p:nvPr/>
          </p:nvSpPr>
          <p:spPr bwMode="auto">
            <a:xfrm>
              <a:off x="1296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1" name="AutoShape 17"/>
            <p:cNvSpPr>
              <a:spLocks noChangeArrowheads="1"/>
            </p:cNvSpPr>
            <p:nvPr/>
          </p:nvSpPr>
          <p:spPr bwMode="auto">
            <a:xfrm>
              <a:off x="3744" y="1872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2" name="AutoShape 18"/>
            <p:cNvSpPr>
              <a:spLocks noChangeArrowheads="1"/>
            </p:cNvSpPr>
            <p:nvPr/>
          </p:nvSpPr>
          <p:spPr bwMode="auto">
            <a:xfrm>
              <a:off x="3744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3" name="AutoShape 19"/>
            <p:cNvSpPr>
              <a:spLocks noChangeArrowheads="1"/>
            </p:cNvSpPr>
            <p:nvPr/>
          </p:nvSpPr>
          <p:spPr bwMode="auto">
            <a:xfrm>
              <a:off x="1296" y="3600"/>
              <a:ext cx="528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4" name="Rectangle 20"/>
            <p:cNvSpPr>
              <a:spLocks noChangeArrowheads="1"/>
            </p:cNvSpPr>
            <p:nvPr/>
          </p:nvSpPr>
          <p:spPr bwMode="auto">
            <a:xfrm>
              <a:off x="1728" y="3792"/>
              <a:ext cx="2112" cy="9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Rectangle 21"/>
            <p:cNvSpPr>
              <a:spLocks noChangeArrowheads="1"/>
            </p:cNvSpPr>
            <p:nvPr/>
          </p:nvSpPr>
          <p:spPr bwMode="auto">
            <a:xfrm>
              <a:off x="1776" y="1872"/>
              <a:ext cx="2064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6" name="Rectangle 22"/>
            <p:cNvSpPr>
              <a:spLocks noChangeArrowheads="1"/>
            </p:cNvSpPr>
            <p:nvPr/>
          </p:nvSpPr>
          <p:spPr bwMode="auto">
            <a:xfrm>
              <a:off x="1296" y="2112"/>
              <a:ext cx="192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7" name="Rectangle 23"/>
            <p:cNvSpPr>
              <a:spLocks noChangeArrowheads="1"/>
            </p:cNvSpPr>
            <p:nvPr/>
          </p:nvSpPr>
          <p:spPr bwMode="auto">
            <a:xfrm>
              <a:off x="4128" y="2112"/>
              <a:ext cx="144" cy="15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855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00200"/>
            <a:ext cx="5791200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06500" y="190500"/>
            <a:ext cx="6705600" cy="1066800"/>
          </a:xfrm>
        </p:spPr>
        <p:txBody>
          <a:bodyPr/>
          <a:lstStyle/>
          <a:p>
            <a:r>
              <a:rPr lang="en-US" altLang="ko-KR" smtClean="0">
                <a:ea typeface="굴림"/>
                <a:cs typeface="굴림"/>
              </a:rPr>
              <a:t>Conclusions</a:t>
            </a:r>
          </a:p>
        </p:txBody>
      </p:sp>
      <p:sp>
        <p:nvSpPr>
          <p:cNvPr id="102402" name="Text Box 1027"/>
          <p:cNvSpPr txBox="1">
            <a:spLocks noChangeArrowheads="1"/>
          </p:cNvSpPr>
          <p:nvPr/>
        </p:nvSpPr>
        <p:spPr bwMode="auto">
          <a:xfrm>
            <a:off x="412750" y="1544638"/>
            <a:ext cx="7964488" cy="39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rgbClr val="996600"/>
              </a:buClr>
              <a:buFont typeface="Wingdings 2" pitchFamily="18" charset="2"/>
              <a:buChar char=""/>
            </a:pP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Localized versions with certified geometry and topology</a:t>
            </a: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rgbClr val="996600"/>
              </a:buClr>
              <a:buFont typeface="Wingdings 2" pitchFamily="18" charset="2"/>
              <a:buChar char=""/>
            </a:pP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Localized versions for PSCs [D.-Slatton13]</a:t>
            </a:r>
            <a:endParaRPr lang="en-US" altLang="ko-KR" dirty="0">
              <a:latin typeface="Times New Roman" pitchFamily="18" charset="0"/>
              <a:ea typeface="굴림"/>
              <a:cs typeface="굴림"/>
            </a:endParaRP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rgbClr val="996600"/>
              </a:buClr>
              <a:buFont typeface="Wingdings 2" pitchFamily="18" charset="2"/>
              <a:buChar char=""/>
            </a:pPr>
            <a:r>
              <a:rPr lang="en-US" altLang="ko-KR" dirty="0">
                <a:latin typeface="Times New Roman" pitchFamily="18" charset="0"/>
                <a:ea typeface="굴림"/>
                <a:cs typeface="굴림"/>
              </a:rPr>
              <a:t>Software available 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from</a:t>
            </a:r>
            <a:br>
              <a:rPr lang="en-US" altLang="ko-KR" dirty="0" smtClean="0">
                <a:latin typeface="Times New Roman" pitchFamily="18" charset="0"/>
                <a:ea typeface="굴림"/>
                <a:cs typeface="굴림"/>
              </a:rPr>
            </a:br>
            <a:r>
              <a:rPr lang="en-US" altLang="ko-KR" sz="1600" u="sng" dirty="0" smtClean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http</a:t>
            </a:r>
            <a:r>
              <a:rPr lang="en-US" altLang="ko-KR" sz="1600" u="sng" dirty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://www.cse.ohio-state.edu/~</a:t>
            </a:r>
            <a:r>
              <a:rPr lang="en-US" altLang="ko-KR" sz="1600" u="sng" dirty="0" smtClean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tamaldey/surfremesh.html</a:t>
            </a:r>
            <a:endParaRPr lang="en-US" altLang="ko-KR" sz="1600" u="sng" dirty="0">
              <a:solidFill>
                <a:srgbClr val="FF0000"/>
              </a:solidFill>
              <a:latin typeface="Times New Roman" pitchFamily="18" charset="0"/>
              <a:ea typeface="굴림"/>
              <a:cs typeface="굴림"/>
            </a:endParaRP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chemeClr val="folHlink"/>
              </a:buClr>
              <a:buFont typeface="Wingdings 2" pitchFamily="18" charset="2"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http://www.cse.ohio-state.edu/~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tamaldey/delpsc.html</a:t>
            </a:r>
            <a:endParaRPr lang="en-US" altLang="ko-KR" sz="1600" dirty="0">
              <a:solidFill>
                <a:srgbClr val="FF0000"/>
              </a:solidFill>
              <a:latin typeface="Times New Roman" pitchFamily="18" charset="0"/>
              <a:ea typeface="굴림"/>
              <a:cs typeface="굴림"/>
            </a:endParaRP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chemeClr val="folHlink"/>
              </a:buClr>
              <a:buFont typeface="Wingdings 2" pitchFamily="18" charset="2"/>
              <a:buNone/>
            </a:pP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    http://www.cse.ohio-state.edu/~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tamaldey/locpsc.html</a:t>
            </a: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rgbClr val="996600"/>
              </a:buClr>
              <a:buFont typeface="Wingdings 2" pitchFamily="18" charset="2"/>
              <a:buChar char=""/>
            </a:pP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Acknowledgement</a:t>
            </a:r>
            <a:r>
              <a:rPr lang="en-US" altLang="ko-KR" dirty="0">
                <a:latin typeface="Times New Roman" pitchFamily="18" charset="0"/>
                <a:ea typeface="굴림"/>
                <a:cs typeface="굴림"/>
              </a:rPr>
              <a:t>: NSF, 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CGAL</a:t>
            </a:r>
          </a:p>
          <a:p>
            <a:pPr marL="285750" indent="-285750" eaLnBrk="0" hangingPunct="0">
              <a:lnSpc>
                <a:spcPct val="140000"/>
              </a:lnSpc>
              <a:spcBef>
                <a:spcPct val="50000"/>
              </a:spcBef>
              <a:buClr>
                <a:srgbClr val="996600"/>
              </a:buClr>
              <a:buFont typeface="Wingdings 2" pitchFamily="18" charset="2"/>
              <a:buChar char=""/>
            </a:pPr>
            <a:r>
              <a:rPr lang="en-US" altLang="ko-KR" dirty="0" smtClean="0">
                <a:solidFill>
                  <a:srgbClr val="FF0000"/>
                </a:solidFill>
                <a:latin typeface="Times New Roman" pitchFamily="18" charset="0"/>
                <a:ea typeface="굴림"/>
                <a:cs typeface="굴림"/>
              </a:rPr>
              <a:t>A book </a:t>
            </a:r>
            <a:r>
              <a:rPr lang="en-US" altLang="ko-KR" dirty="0" smtClean="0">
                <a:solidFill>
                  <a:srgbClr val="996600"/>
                </a:solidFill>
                <a:latin typeface="Times New Roman" pitchFamily="18" charset="0"/>
                <a:ea typeface="굴림"/>
                <a:cs typeface="굴림"/>
              </a:rPr>
              <a:t>Delaunay Mesh Generation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: S.-W. Cheng, T. </a:t>
            </a:r>
            <a:r>
              <a:rPr lang="en-US" altLang="ko-KR" dirty="0" err="1" smtClean="0">
                <a:latin typeface="Times New Roman" pitchFamily="18" charset="0"/>
                <a:ea typeface="굴림"/>
                <a:cs typeface="굴림"/>
              </a:rPr>
              <a:t>Dey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, J. </a:t>
            </a:r>
            <a:r>
              <a:rPr lang="en-US" altLang="ko-KR" dirty="0" err="1" smtClean="0">
                <a:latin typeface="Times New Roman" pitchFamily="18" charset="0"/>
                <a:ea typeface="굴림"/>
                <a:cs typeface="굴림"/>
              </a:rPr>
              <a:t>Shewchuk</a:t>
            </a:r>
            <a:r>
              <a:rPr lang="en-US" altLang="ko-KR" dirty="0" smtClean="0">
                <a:latin typeface="Times New Roman" pitchFamily="18" charset="0"/>
                <a:ea typeface="굴림"/>
                <a:cs typeface="굴림"/>
              </a:rPr>
              <a:t> (2012)</a:t>
            </a:r>
            <a:endParaRPr lang="en-US" altLang="ko-KR" dirty="0">
              <a:latin typeface="Times New Roman" pitchFamily="18" charset="0"/>
              <a:ea typeface="굴림"/>
              <a:cs typeface="굴림"/>
            </a:endParaRPr>
          </a:p>
        </p:txBody>
      </p:sp>
      <p:pic>
        <p:nvPicPr>
          <p:cNvPr id="1026" name="Picture 2" descr="http://images.tandf.co.uk/common/jackets/weblarge/978158488/9781584887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05000"/>
            <a:ext cx="1428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</p:spPr>
        <p:txBody>
          <a:bodyPr/>
          <a:lstStyle/>
          <a:p>
            <a:pPr eaLnBrk="1" hangingPunct="1"/>
            <a:r>
              <a:rPr lang="en-US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Polyhedral Meshing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68463"/>
            <a:ext cx="494347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Output mesh conforms to input: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All input edges meshed as a collection of Delaunay edges.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All input facets are meshed with a collection of Delaunay triangles.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Algorithms with angle restrictions: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Chew89, Ruppert92, Miller-Talmor-Teng-Walkington95, Shewchuk98.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Small angles allowed: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Shewchuk00, Cohen-Steiner-Verdiere-Yvinec02, Cheng-Poon03, Cheng-Dey-Ramos-Ray04, Pav-Walkington04.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23561" name="Picture 9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314575"/>
            <a:ext cx="3429000" cy="3248025"/>
          </a:xfrm>
          <a:prstGeom prst="rect">
            <a:avLst/>
          </a:prstGeom>
          <a:noFill/>
        </p:spPr>
      </p:pic>
      <p:pic>
        <p:nvPicPr>
          <p:cNvPr id="23559" name="Picture 7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3429000" cy="3248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Local Feature Size (Polyhedral)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668463"/>
            <a:ext cx="4714875" cy="42751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g(x) = the radius of the smallest ball placed at x which intersects the domain in two disjoint elements pieces.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g(x) is Lipschitz,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|g(x) - g(y)| &lt;= |x - y|.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Termination for polyhedral meshing is shown by a packing argument using  this local feature size. </a:t>
            </a:r>
          </a:p>
        </p:txBody>
      </p:sp>
      <p:pic>
        <p:nvPicPr>
          <p:cNvPr id="24587" name="Picture 11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</p:spPr>
      </p:pic>
      <p:pic>
        <p:nvPicPr>
          <p:cNvPr id="24589" name="Picture 13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752600"/>
            <a:ext cx="3765550" cy="3241675"/>
          </a:xfrm>
          <a:prstGeom prst="rect">
            <a:avLst/>
          </a:prstGeom>
          <a:noFill/>
        </p:spPr>
      </p:pic>
      <p:pic>
        <p:nvPicPr>
          <p:cNvPr id="24590" name="Picture 14" descr="t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1" name="Picture 15" descr="tes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</p:spPr>
      </p:pic>
      <p:pic>
        <p:nvPicPr>
          <p:cNvPr id="24592" name="Picture 16" descr="tes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</p:spPr>
      </p:pic>
      <p:pic>
        <p:nvPicPr>
          <p:cNvPr id="24593" name="Picture 17" descr="tes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</p:spPr>
      </p:pic>
      <p:pic>
        <p:nvPicPr>
          <p:cNvPr id="24594" name="Picture 18" descr="te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05400" y="1752600"/>
            <a:ext cx="3765550" cy="32400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400"/>
            <a:ext cx="3263900" cy="4191000"/>
          </a:xfrm>
          <a:prstGeom prst="rect">
            <a:avLst/>
          </a:prstGeom>
          <a:noFill/>
        </p:spPr>
      </p:pic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Smooth Surface Meshing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0" y="1668463"/>
            <a:ext cx="5029200" cy="45799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Input mesh is either an implicit surface or a polygonal mesh approximating a smooth surface</a:t>
            </a:r>
          </a:p>
          <a:p>
            <a:pPr eaLnBrk="1" hangingPunct="1">
              <a:lnSpc>
                <a:spcPct val="80000"/>
              </a:lnSpc>
              <a:buClr>
                <a:srgbClr val="996600"/>
              </a:buClr>
            </a:pPr>
            <a:r>
              <a:rPr lang="en-US" sz="2400" dirty="0" smtClean="0"/>
              <a:t>Output mesh approximates input geometry, conforms to input topology: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No guarantees: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Chew93.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Skin surfaces: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Cheng-D.-Edelsbrunner-Sullivan01.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Provable surface algorithms: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Boissonnat-Oudot03 and Cheng-D.-Ramos-Ray04.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Interior Volumes: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Oudot-Rineau-Yvinec06.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 smtClean="0"/>
          </a:p>
        </p:txBody>
      </p:sp>
      <p:pic>
        <p:nvPicPr>
          <p:cNvPr id="25607" name="Picture 7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63" y="1644650"/>
            <a:ext cx="3263900" cy="4186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8417</TotalTime>
  <Words>2354</Words>
  <Application>Microsoft Office PowerPoint</Application>
  <PresentationFormat>Presentación en pantalla (4:3)</PresentationFormat>
  <Paragraphs>335</Paragraphs>
  <Slides>66</Slides>
  <Notes>25</Notes>
  <HiddenSlides>19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67" baseType="lpstr">
      <vt:lpstr>Default Design</vt:lpstr>
      <vt:lpstr>Delaunay Mesh Generation</vt:lpstr>
      <vt:lpstr>Delaunay Mesh Generation</vt:lpstr>
      <vt:lpstr>Basics of Delaunay Refinement</vt:lpstr>
      <vt:lpstr>Delsurf =Smooth surface meshing</vt:lpstr>
      <vt:lpstr>Delaunay Triangulations</vt:lpstr>
      <vt:lpstr>Restricted Delaunay</vt:lpstr>
      <vt:lpstr>Polyhedral Meshing</vt:lpstr>
      <vt:lpstr>Local Feature Size (Polyhedral)</vt:lpstr>
      <vt:lpstr>Smooth Surface Meshing</vt:lpstr>
      <vt:lpstr>Local Feature Size (Smooth)  [ABE98]</vt:lpstr>
      <vt:lpstr>Homeomorphism and Isotopy</vt:lpstr>
      <vt:lpstr>Topological Ball Property (TBP)</vt:lpstr>
      <vt:lpstr>Sampling Theorem </vt:lpstr>
      <vt:lpstr>Basic Delaunay Refinement</vt:lpstr>
      <vt:lpstr>Difficulty</vt:lpstr>
      <vt:lpstr>A Solution</vt:lpstr>
      <vt:lpstr>A Solution</vt:lpstr>
      <vt:lpstr>A MeshingTheorem</vt:lpstr>
      <vt:lpstr>Implicit surface</vt:lpstr>
      <vt:lpstr>Remeshing</vt:lpstr>
      <vt:lpstr>PSCs – A Large Input Class [Cheng-D.-Ramos 07]</vt:lpstr>
      <vt:lpstr>PSCs – A Large Class</vt:lpstr>
      <vt:lpstr>Protecting Ridges</vt:lpstr>
      <vt:lpstr>Protecting Ridges</vt:lpstr>
      <vt:lpstr>A New Disk Condition</vt:lpstr>
      <vt:lpstr>A New Disk Condition</vt:lpstr>
      <vt:lpstr>Delsurf</vt:lpstr>
      <vt:lpstr>DelPSC Algorithm [Cheng-D.-Ramos-Levine 07,08]</vt:lpstr>
      <vt:lpstr>Guarantees for DelPSC</vt:lpstr>
      <vt:lpstr>Reducing λ</vt:lpstr>
      <vt:lpstr>Examples</vt:lpstr>
      <vt:lpstr>Examples</vt:lpstr>
      <vt:lpstr>Examples</vt:lpstr>
      <vt:lpstr>Examples</vt:lpstr>
      <vt:lpstr>Delsurf</vt:lpstr>
      <vt:lpstr>Delaunay Refinement Limitations</vt:lpstr>
      <vt:lpstr>Localization </vt:lpstr>
      <vt:lpstr>A Natural Solution</vt:lpstr>
      <vt:lpstr>Two Concerns</vt:lpstr>
      <vt:lpstr>Termination Trouble</vt:lpstr>
      <vt:lpstr>Messing Mesh Consistency</vt:lpstr>
      <vt:lpstr>LocDel Algorithm: Overview</vt:lpstr>
      <vt:lpstr>Splitting and reprocessing  </vt:lpstr>
      <vt:lpstr>Splitting </vt:lpstr>
      <vt:lpstr>Refining node </vt:lpstr>
      <vt:lpstr>Returned points for violations</vt:lpstr>
      <vt:lpstr>Modified Point Insertions</vt:lpstr>
      <vt:lpstr> Point insertions</vt:lpstr>
      <vt:lpstr>Reprocessing nodes for Consistency</vt:lpstr>
      <vt:lpstr>Maintaining light structures</vt:lpstr>
      <vt:lpstr>Termination</vt:lpstr>
      <vt:lpstr>Termination</vt:lpstr>
      <vt:lpstr>Mesh Theorem for Localization</vt:lpstr>
      <vt:lpstr>Manifoldness</vt:lpstr>
      <vt:lpstr>Manifoldness</vt:lpstr>
      <vt:lpstr>Topology</vt:lpstr>
      <vt:lpstr>Results</vt:lpstr>
      <vt:lpstr>Results</vt:lpstr>
      <vt:lpstr>Results</vt:lpstr>
      <vt:lpstr>Results</vt:lpstr>
      <vt:lpstr>Results</vt:lpstr>
      <vt:lpstr>Localized Volume Meshing (SGP 2011)</vt:lpstr>
      <vt:lpstr>LocVol</vt:lpstr>
      <vt:lpstr>LocVol</vt:lpstr>
      <vt:lpstr>Conclusions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Drew</dc:creator>
  <cp:lastModifiedBy>user</cp:lastModifiedBy>
  <cp:revision>213</cp:revision>
  <dcterms:created xsi:type="dcterms:W3CDTF">2011-07-06T14:33:13Z</dcterms:created>
  <dcterms:modified xsi:type="dcterms:W3CDTF">2015-04-09T00:02:15Z</dcterms:modified>
</cp:coreProperties>
</file>